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r:id="rId1"/>
  </p:sldMasterIdLst>
  <p:notesMasterIdLst>
    <p:notesMasterId r:id="rId25"/>
  </p:notesMasterIdLst>
  <p:handoutMasterIdLst>
    <p:handoutMasterId r:id="rId26"/>
  </p:handoutMasterIdLst>
  <p:sldIdLst>
    <p:sldId id="256" r:id="rId2"/>
    <p:sldId id="307" r:id="rId3"/>
    <p:sldId id="304" r:id="rId4"/>
    <p:sldId id="257" r:id="rId5"/>
    <p:sldId id="286" r:id="rId6"/>
    <p:sldId id="289" r:id="rId7"/>
    <p:sldId id="290" r:id="rId8"/>
    <p:sldId id="291" r:id="rId9"/>
    <p:sldId id="299" r:id="rId10"/>
    <p:sldId id="282" r:id="rId11"/>
    <p:sldId id="293" r:id="rId12"/>
    <p:sldId id="298" r:id="rId13"/>
    <p:sldId id="294" r:id="rId14"/>
    <p:sldId id="295" r:id="rId15"/>
    <p:sldId id="296" r:id="rId16"/>
    <p:sldId id="303" r:id="rId17"/>
    <p:sldId id="300" r:id="rId18"/>
    <p:sldId id="301" r:id="rId19"/>
    <p:sldId id="302" r:id="rId20"/>
    <p:sldId id="305" r:id="rId21"/>
    <p:sldId id="306" r:id="rId22"/>
    <p:sldId id="287" r:id="rId23"/>
    <p:sldId id="281" r:id="rId2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33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2787"/>
    <p:restoredTop sz="90929"/>
  </p:normalViewPr>
  <p:slideViewPr>
    <p:cSldViewPr>
      <p:cViewPr varScale="1">
        <p:scale>
          <a:sx n="111" d="100"/>
          <a:sy n="111" d="100"/>
        </p:scale>
        <p:origin x="-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Marc:COROT:Photocentre:precision_photocent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Marc:COROT:Photocentre:precision_photocent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Marc:COROT:Photocentre:precision_photocentre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Marc:COROT:Photocentre:precision_photocent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Marc:COROT:Photocentre:precision_photocent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161877296587926"/>
          <c:y val="0.0509259259259259"/>
          <c:w val="0.788280402449694"/>
          <c:h val="0.799648950131234"/>
        </c:manualLayout>
      </c:layout>
      <c:scatterChart>
        <c:scatterStyle val="smoothMarker"/>
        <c:ser>
          <c:idx val="0"/>
          <c:order val="0"/>
          <c:tx>
            <c:strRef>
              <c:f>Feuil1!$B$1</c:f>
              <c:strCache>
                <c:ptCount val="1"/>
                <c:pt idx="0">
                  <c:v>axe x (line)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Feuil1!$A$2:$A$9</c:f>
              <c:numCache>
                <c:formatCode>General</c:formatCode>
                <c:ptCount val="8"/>
                <c:pt idx="0">
                  <c:v>9.0</c:v>
                </c:pt>
                <c:pt idx="1">
                  <c:v>10.0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</c:numCache>
            </c:numRef>
          </c:xVal>
          <c:yVal>
            <c:numRef>
              <c:f>Feuil1!$B$2:$B$9</c:f>
              <c:numCache>
                <c:formatCode>0.00E+00</c:formatCode>
                <c:ptCount val="8"/>
                <c:pt idx="0">
                  <c:v>0.00055</c:v>
                </c:pt>
                <c:pt idx="1">
                  <c:v>0.00087</c:v>
                </c:pt>
                <c:pt idx="2">
                  <c:v>0.0014</c:v>
                </c:pt>
                <c:pt idx="3">
                  <c:v>0.0022</c:v>
                </c:pt>
                <c:pt idx="4">
                  <c:v>0.0035</c:v>
                </c:pt>
                <c:pt idx="5">
                  <c:v>0.0055</c:v>
                </c:pt>
                <c:pt idx="6">
                  <c:v>0.0087</c:v>
                </c:pt>
                <c:pt idx="7">
                  <c:v>0.014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axe y (colomn)</c:v>
                </c:pt>
              </c:strCache>
            </c:strRef>
          </c:tx>
          <c:xVal>
            <c:numRef>
              <c:f>Feuil1!$A$2:$A$9</c:f>
              <c:numCache>
                <c:formatCode>General</c:formatCode>
                <c:ptCount val="8"/>
                <c:pt idx="0">
                  <c:v>9.0</c:v>
                </c:pt>
                <c:pt idx="1">
                  <c:v>10.0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</c:numCache>
            </c:numRef>
          </c:xVal>
          <c:yVal>
            <c:numRef>
              <c:f>Feuil1!$C$2:$C$9</c:f>
              <c:numCache>
                <c:formatCode>0.00E+00</c:formatCode>
                <c:ptCount val="8"/>
                <c:pt idx="0">
                  <c:v>0.00049</c:v>
                </c:pt>
                <c:pt idx="1">
                  <c:v>0.00077</c:v>
                </c:pt>
                <c:pt idx="2">
                  <c:v>0.0012</c:v>
                </c:pt>
                <c:pt idx="3">
                  <c:v>0.0019</c:v>
                </c:pt>
                <c:pt idx="4">
                  <c:v>0.0031</c:v>
                </c:pt>
                <c:pt idx="5">
                  <c:v>0.0049</c:v>
                </c:pt>
                <c:pt idx="6">
                  <c:v>0.0077</c:v>
                </c:pt>
                <c:pt idx="7">
                  <c:v>0.012</c:v>
                </c:pt>
              </c:numCache>
            </c:numRef>
          </c:yVal>
          <c:smooth val="1"/>
        </c:ser>
        <c:axId val="544767800"/>
        <c:axId val="545988520"/>
      </c:scatterChart>
      <c:valAx>
        <c:axId val="544767800"/>
        <c:scaling>
          <c:orientation val="minMax"/>
          <c:min val="8.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/>
                  <a:t>mV</a:t>
                </a:r>
              </a:p>
            </c:rich>
          </c:tx>
          <c:layout/>
        </c:title>
        <c:numFmt formatCode="General" sourceLinked="1"/>
        <c:tickLblPos val="nextTo"/>
        <c:crossAx val="545988520"/>
        <c:crosses val="autoZero"/>
        <c:crossBetween val="midCat"/>
      </c:valAx>
      <c:valAx>
        <c:axId val="5459885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/>
                  <a:t>Photocenter position rms (px)</a:t>
                </a:r>
              </a:p>
            </c:rich>
          </c:tx>
          <c:layout/>
        </c:title>
        <c:numFmt formatCode="0.00E+00" sourceLinked="1"/>
        <c:tickLblPos val="nextTo"/>
        <c:crossAx val="544767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6324365704287"/>
          <c:y val="0.184801326917469"/>
          <c:w val="0.213372028846861"/>
          <c:h val="0.11716783556616"/>
        </c:manualLayout>
      </c:layout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408333333333333"/>
          <c:y val="0.0509259259259259"/>
          <c:w val="0.903402887139108"/>
          <c:h val="0.898148148148148"/>
        </c:manualLayout>
      </c:layout>
      <c:scatterChart>
        <c:scatterStyle val="smoothMarker"/>
        <c:ser>
          <c:idx val="0"/>
          <c:order val="0"/>
          <c:tx>
            <c:strRef>
              <c:f>Feuil1!$B$54</c:f>
              <c:strCache>
                <c:ptCount val="1"/>
                <c:pt idx="0">
                  <c:v>transit 10%</c:v>
                </c:pt>
              </c:strCache>
            </c:strRef>
          </c:tx>
          <c:spPr>
            <a:ln>
              <a:solidFill>
                <a:srgbClr val="00FF33"/>
              </a:solidFill>
            </a:ln>
          </c:spPr>
          <c:marker>
            <c:spPr>
              <a:solidFill>
                <a:srgbClr val="00FF33"/>
              </a:solidFill>
              <a:ln>
                <a:solidFill>
                  <a:srgbClr val="00FF33"/>
                </a:solidFill>
              </a:ln>
            </c:spPr>
          </c:marker>
          <c:xVal>
            <c:numRef>
              <c:f>Feuil1!$A$55:$A$69</c:f>
              <c:numCache>
                <c:formatCode>General</c:formatCode>
                <c:ptCount val="15"/>
                <c:pt idx="0">
                  <c:v>-10.0</c:v>
                </c:pt>
                <c:pt idx="1">
                  <c:v>-7.0</c:v>
                </c:pt>
                <c:pt idx="2">
                  <c:v>-5.0</c:v>
                </c:pt>
                <c:pt idx="3">
                  <c:v>-4.0</c:v>
                </c:pt>
                <c:pt idx="4">
                  <c:v>-3.0</c:v>
                </c:pt>
                <c:pt idx="5">
                  <c:v>-2.0</c:v>
                </c:pt>
                <c:pt idx="6">
                  <c:v>-1.0</c:v>
                </c:pt>
                <c:pt idx="7">
                  <c:v>0.0</c:v>
                </c:pt>
                <c:pt idx="8">
                  <c:v>1.0</c:v>
                </c:pt>
                <c:pt idx="9">
                  <c:v>2.0</c:v>
                </c:pt>
                <c:pt idx="10">
                  <c:v>3.0</c:v>
                </c:pt>
                <c:pt idx="11">
                  <c:v>4.0</c:v>
                </c:pt>
                <c:pt idx="12">
                  <c:v>5.0</c:v>
                </c:pt>
                <c:pt idx="13">
                  <c:v>7.0</c:v>
                </c:pt>
                <c:pt idx="14">
                  <c:v>10.0</c:v>
                </c:pt>
              </c:numCache>
            </c:numRef>
          </c:xVal>
          <c:yVal>
            <c:numRef>
              <c:f>Feuil1!$B$55:$B$69</c:f>
              <c:numCache>
                <c:formatCode>General</c:formatCode>
                <c:ptCount val="15"/>
                <c:pt idx="0">
                  <c:v>0.01931</c:v>
                </c:pt>
                <c:pt idx="1">
                  <c:v>0.014852</c:v>
                </c:pt>
                <c:pt idx="2">
                  <c:v>0.010888</c:v>
                </c:pt>
                <c:pt idx="3">
                  <c:v>0.008957</c:v>
                </c:pt>
                <c:pt idx="4">
                  <c:v>0.006946</c:v>
                </c:pt>
                <c:pt idx="5">
                  <c:v>0.004328</c:v>
                </c:pt>
                <c:pt idx="6">
                  <c:v>0.002188</c:v>
                </c:pt>
                <c:pt idx="7">
                  <c:v>0.0</c:v>
                </c:pt>
                <c:pt idx="8">
                  <c:v>-0.002138</c:v>
                </c:pt>
                <c:pt idx="9">
                  <c:v>-0.004265</c:v>
                </c:pt>
                <c:pt idx="10">
                  <c:v>-0.006717</c:v>
                </c:pt>
                <c:pt idx="11">
                  <c:v>-0.008349</c:v>
                </c:pt>
                <c:pt idx="12">
                  <c:v>-0.009392</c:v>
                </c:pt>
                <c:pt idx="13">
                  <c:v>-0.009483</c:v>
                </c:pt>
                <c:pt idx="14">
                  <c:v>-0.006855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Feuil1!$C$54</c:f>
              <c:strCache>
                <c:ptCount val="1"/>
                <c:pt idx="0">
                  <c:v>transit 30%</c:v>
                </c:pt>
              </c:strCache>
            </c:strRef>
          </c:tx>
          <c:xVal>
            <c:numRef>
              <c:f>Feuil1!$A$55:$A$69</c:f>
              <c:numCache>
                <c:formatCode>General</c:formatCode>
                <c:ptCount val="15"/>
                <c:pt idx="0">
                  <c:v>-10.0</c:v>
                </c:pt>
                <c:pt idx="1">
                  <c:v>-7.0</c:v>
                </c:pt>
                <c:pt idx="2">
                  <c:v>-5.0</c:v>
                </c:pt>
                <c:pt idx="3">
                  <c:v>-4.0</c:v>
                </c:pt>
                <c:pt idx="4">
                  <c:v>-3.0</c:v>
                </c:pt>
                <c:pt idx="5">
                  <c:v>-2.0</c:v>
                </c:pt>
                <c:pt idx="6">
                  <c:v>-1.0</c:v>
                </c:pt>
                <c:pt idx="7">
                  <c:v>0.0</c:v>
                </c:pt>
                <c:pt idx="8">
                  <c:v>1.0</c:v>
                </c:pt>
                <c:pt idx="9">
                  <c:v>2.0</c:v>
                </c:pt>
                <c:pt idx="10">
                  <c:v>3.0</c:v>
                </c:pt>
                <c:pt idx="11">
                  <c:v>4.0</c:v>
                </c:pt>
                <c:pt idx="12">
                  <c:v>5.0</c:v>
                </c:pt>
                <c:pt idx="13">
                  <c:v>7.0</c:v>
                </c:pt>
                <c:pt idx="14">
                  <c:v>10.0</c:v>
                </c:pt>
              </c:numCache>
            </c:numRef>
          </c:xVal>
          <c:yVal>
            <c:numRef>
              <c:f>Feuil1!$C$55:$C$69</c:f>
              <c:numCache>
                <c:formatCode>General</c:formatCode>
                <c:ptCount val="15"/>
                <c:pt idx="0">
                  <c:v>0.058562</c:v>
                </c:pt>
                <c:pt idx="1">
                  <c:v>0.04506</c:v>
                </c:pt>
                <c:pt idx="2">
                  <c:v>0.033038</c:v>
                </c:pt>
                <c:pt idx="3">
                  <c:v>0.027156</c:v>
                </c:pt>
                <c:pt idx="4">
                  <c:v>0.021041</c:v>
                </c:pt>
                <c:pt idx="5">
                  <c:v>0.013092</c:v>
                </c:pt>
                <c:pt idx="6">
                  <c:v>0.006597</c:v>
                </c:pt>
                <c:pt idx="7">
                  <c:v>0.0</c:v>
                </c:pt>
                <c:pt idx="8">
                  <c:v>-0.00654</c:v>
                </c:pt>
                <c:pt idx="9">
                  <c:v>-0.012943</c:v>
                </c:pt>
                <c:pt idx="10">
                  <c:v>-0.020402</c:v>
                </c:pt>
                <c:pt idx="11">
                  <c:v>-0.025316</c:v>
                </c:pt>
                <c:pt idx="12">
                  <c:v>-0.028505</c:v>
                </c:pt>
                <c:pt idx="13">
                  <c:v>-0.028686</c:v>
                </c:pt>
                <c:pt idx="14">
                  <c:v>-0.020696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Feuil1!$D$54</c:f>
              <c:strCache>
                <c:ptCount val="1"/>
                <c:pt idx="0">
                  <c:v>transit 50%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Feuil1!$A$55:$A$69</c:f>
              <c:numCache>
                <c:formatCode>General</c:formatCode>
                <c:ptCount val="15"/>
                <c:pt idx="0">
                  <c:v>-10.0</c:v>
                </c:pt>
                <c:pt idx="1">
                  <c:v>-7.0</c:v>
                </c:pt>
                <c:pt idx="2">
                  <c:v>-5.0</c:v>
                </c:pt>
                <c:pt idx="3">
                  <c:v>-4.0</c:v>
                </c:pt>
                <c:pt idx="4">
                  <c:v>-3.0</c:v>
                </c:pt>
                <c:pt idx="5">
                  <c:v>-2.0</c:v>
                </c:pt>
                <c:pt idx="6">
                  <c:v>-1.0</c:v>
                </c:pt>
                <c:pt idx="7">
                  <c:v>0.0</c:v>
                </c:pt>
                <c:pt idx="8">
                  <c:v>1.0</c:v>
                </c:pt>
                <c:pt idx="9">
                  <c:v>2.0</c:v>
                </c:pt>
                <c:pt idx="10">
                  <c:v>3.0</c:v>
                </c:pt>
                <c:pt idx="11">
                  <c:v>4.0</c:v>
                </c:pt>
                <c:pt idx="12">
                  <c:v>5.0</c:v>
                </c:pt>
                <c:pt idx="13">
                  <c:v>7.0</c:v>
                </c:pt>
                <c:pt idx="14">
                  <c:v>10.0</c:v>
                </c:pt>
              </c:numCache>
            </c:numRef>
          </c:xVal>
          <c:yVal>
            <c:numRef>
              <c:f>Feuil1!$D$55:$D$69</c:f>
              <c:numCache>
                <c:formatCode>General</c:formatCode>
                <c:ptCount val="15"/>
                <c:pt idx="0">
                  <c:v>0.098636</c:v>
                </c:pt>
                <c:pt idx="1">
                  <c:v>0.075963</c:v>
                </c:pt>
                <c:pt idx="2">
                  <c:v>0.055716</c:v>
                </c:pt>
                <c:pt idx="3">
                  <c:v>0.045753</c:v>
                </c:pt>
                <c:pt idx="4">
                  <c:v>0.03543</c:v>
                </c:pt>
                <c:pt idx="5">
                  <c:v>0.022006</c:v>
                </c:pt>
                <c:pt idx="6">
                  <c:v>0.011046</c:v>
                </c:pt>
                <c:pt idx="7">
                  <c:v>0.0</c:v>
                </c:pt>
                <c:pt idx="8">
                  <c:v>-0.011098</c:v>
                </c:pt>
                <c:pt idx="9">
                  <c:v>-0.021895</c:v>
                </c:pt>
                <c:pt idx="10">
                  <c:v>-0.034472</c:v>
                </c:pt>
                <c:pt idx="11">
                  <c:v>-0.042728</c:v>
                </c:pt>
                <c:pt idx="12">
                  <c:v>-0.048056</c:v>
                </c:pt>
                <c:pt idx="13">
                  <c:v>-0.048241</c:v>
                </c:pt>
                <c:pt idx="14">
                  <c:v>-0.034706</c:v>
                </c:pt>
              </c:numCache>
            </c:numRef>
          </c:yVal>
          <c:smooth val="1"/>
        </c:ser>
        <c:axId val="496151896"/>
        <c:axId val="496112088"/>
      </c:scatterChart>
      <c:valAx>
        <c:axId val="496151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 dirty="0" smtClean="0"/>
                  <a:t>CEB </a:t>
                </a:r>
                <a:r>
                  <a:rPr lang="fr-FR" sz="1400" dirty="0"/>
                  <a:t>distance (</a:t>
                </a:r>
                <a:r>
                  <a:rPr lang="fr-FR" sz="1400" dirty="0" err="1"/>
                  <a:t>arsec</a:t>
                </a:r>
                <a:r>
                  <a:rPr lang="fr-FR" sz="1400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496112088"/>
        <c:crosses val="autoZero"/>
        <c:crossBetween val="midCat"/>
      </c:valAx>
      <c:valAx>
        <c:axId val="4961120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/>
                  <a:t>Photocentre position variation (px)</a:t>
                </a:r>
              </a:p>
            </c:rich>
          </c:tx>
          <c:layout/>
        </c:title>
        <c:numFmt formatCode="General" sourceLinked="1"/>
        <c:tickLblPos val="nextTo"/>
        <c:crossAx val="4961518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1754354569315"/>
          <c:y val="0.0932192610539067"/>
          <c:w val="0.195935896248263"/>
          <c:h val="0.303938928365662"/>
        </c:manualLayout>
      </c:layout>
      <c:spPr>
        <a:ln>
          <a:solidFill>
            <a:schemeClr val="tx1"/>
          </a:solidFill>
        </a:ln>
      </c:spPr>
    </c:legend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autoTitleDeleted val="1"/>
    <c:plotArea>
      <c:layout>
        <c:manualLayout>
          <c:layoutTarget val="inner"/>
          <c:xMode val="edge"/>
          <c:yMode val="edge"/>
          <c:x val="0.0476111111111111"/>
          <c:y val="0.0416666666666667"/>
          <c:w val="0.887520778652668"/>
          <c:h val="0.800925925925926"/>
        </c:manualLayout>
      </c:layout>
      <c:scatterChart>
        <c:scatterStyle val="smoothMarker"/>
        <c:ser>
          <c:idx val="0"/>
          <c:order val="0"/>
          <c:tx>
            <c:strRef>
              <c:f>Feuil1!$B$107</c:f>
              <c:strCache>
                <c:ptCount val="1"/>
                <c:pt idx="0">
                  <c:v>transit 10%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Feuil1!$A$108:$A$124</c:f>
              <c:numCache>
                <c:formatCode>General</c:formatCode>
                <c:ptCount val="17"/>
                <c:pt idx="0">
                  <c:v>-10.0</c:v>
                </c:pt>
                <c:pt idx="1">
                  <c:v>-7.0</c:v>
                </c:pt>
                <c:pt idx="2">
                  <c:v>-6.0</c:v>
                </c:pt>
                <c:pt idx="3">
                  <c:v>-5.0</c:v>
                </c:pt>
                <c:pt idx="4">
                  <c:v>-4.0</c:v>
                </c:pt>
                <c:pt idx="5">
                  <c:v>-3.0</c:v>
                </c:pt>
                <c:pt idx="6">
                  <c:v>-2.0</c:v>
                </c:pt>
                <c:pt idx="7">
                  <c:v>-1.0</c:v>
                </c:pt>
                <c:pt idx="8">
                  <c:v>0.0</c:v>
                </c:pt>
                <c:pt idx="9">
                  <c:v>1.0</c:v>
                </c:pt>
                <c:pt idx="10">
                  <c:v>2.0</c:v>
                </c:pt>
                <c:pt idx="11">
                  <c:v>3.0</c:v>
                </c:pt>
                <c:pt idx="12">
                  <c:v>4.0</c:v>
                </c:pt>
                <c:pt idx="13">
                  <c:v>5.0</c:v>
                </c:pt>
                <c:pt idx="14">
                  <c:v>6.0</c:v>
                </c:pt>
                <c:pt idx="15">
                  <c:v>7.0</c:v>
                </c:pt>
                <c:pt idx="16">
                  <c:v>10.0</c:v>
                </c:pt>
              </c:numCache>
            </c:numRef>
          </c:xVal>
          <c:yVal>
            <c:numRef>
              <c:f>Feuil1!$B$108:$B$124</c:f>
              <c:numCache>
                <c:formatCode>0.00E+00</c:formatCode>
                <c:ptCount val="17"/>
                <c:pt idx="0">
                  <c:v>0.0034</c:v>
                </c:pt>
                <c:pt idx="1">
                  <c:v>0.0026</c:v>
                </c:pt>
                <c:pt idx="2">
                  <c:v>0.0023</c:v>
                </c:pt>
                <c:pt idx="3">
                  <c:v>0.0019</c:v>
                </c:pt>
                <c:pt idx="4">
                  <c:v>0.0016</c:v>
                </c:pt>
                <c:pt idx="5">
                  <c:v>0.0012</c:v>
                </c:pt>
                <c:pt idx="6">
                  <c:v>0.0008</c:v>
                </c:pt>
                <c:pt idx="7">
                  <c:v>0.0004</c:v>
                </c:pt>
                <c:pt idx="8">
                  <c:v>0.0</c:v>
                </c:pt>
                <c:pt idx="9">
                  <c:v>-0.0004</c:v>
                </c:pt>
                <c:pt idx="10">
                  <c:v>-0.0007</c:v>
                </c:pt>
                <c:pt idx="11">
                  <c:v>-0.0012</c:v>
                </c:pt>
                <c:pt idx="12">
                  <c:v>-0.0015</c:v>
                </c:pt>
                <c:pt idx="13">
                  <c:v>-0.00164</c:v>
                </c:pt>
                <c:pt idx="14">
                  <c:v>-0.0016</c:v>
                </c:pt>
                <c:pt idx="15">
                  <c:v>-0.0017</c:v>
                </c:pt>
                <c:pt idx="16">
                  <c:v>-0.0011</c:v>
                </c:pt>
              </c:numCache>
            </c:numRef>
          </c:yVal>
          <c:smooth val="1"/>
        </c:ser>
        <c:axId val="496214600"/>
        <c:axId val="496093976"/>
      </c:scatterChart>
      <c:valAx>
        <c:axId val="496214600"/>
        <c:scaling>
          <c:orientation val="minMax"/>
          <c:max val="10.0"/>
          <c:min val="-10.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 dirty="0" smtClean="0"/>
                  <a:t>CEB </a:t>
                </a:r>
                <a:r>
                  <a:rPr lang="fr-FR" sz="1400" dirty="0"/>
                  <a:t>distance (arcsec)</a:t>
                </a:r>
              </a:p>
            </c:rich>
          </c:tx>
          <c:layout>
            <c:manualLayout>
              <c:xMode val="edge"/>
              <c:yMode val="edge"/>
              <c:x val="0.364620516185477"/>
              <c:y val="0.875"/>
            </c:manualLayout>
          </c:layout>
        </c:title>
        <c:numFmt formatCode="General" sourceLinked="1"/>
        <c:tickLblPos val="nextTo"/>
        <c:crossAx val="496093976"/>
        <c:crosses val="autoZero"/>
        <c:crossBetween val="midCat"/>
      </c:valAx>
      <c:valAx>
        <c:axId val="4960939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/>
                  <a:t>Photocentre position variation (arcsec)</a:t>
                </a:r>
              </a:p>
            </c:rich>
          </c:tx>
          <c:layout/>
        </c:title>
        <c:numFmt formatCode="0.00E+00" sourceLinked="1"/>
        <c:tickLblPos val="nextTo"/>
        <c:crossAx val="496214600"/>
        <c:crosses val="autoZero"/>
        <c:crossBetween val="midCat"/>
      </c:valAx>
      <c:spPr>
        <a:solidFill>
          <a:schemeClr val="bg1"/>
        </a:solidFill>
      </c:spPr>
    </c:plotArea>
    <c:plotVisOnly val="1"/>
  </c:chart>
  <c:spPr>
    <a:solidFill>
      <a:schemeClr val="bg1"/>
    </a:solidFill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tx>
        <c:rich>
          <a:bodyPr/>
          <a:lstStyle/>
          <a:p>
            <a:pPr>
              <a:defRPr/>
            </a:pPr>
            <a:r>
              <a:rPr lang="fr-FR"/>
              <a:t>Chromatic flux variation</a:t>
            </a:r>
          </a:p>
        </c:rich>
      </c:tx>
      <c:layout>
        <c:manualLayout>
          <c:xMode val="edge"/>
          <c:yMode val="edge"/>
          <c:x val="0.26510970308399"/>
          <c:y val="0.0315008019830854"/>
        </c:manualLayout>
      </c:layout>
    </c:title>
    <c:plotArea>
      <c:layout>
        <c:manualLayout>
          <c:layoutTarget val="inner"/>
          <c:xMode val="edge"/>
          <c:yMode val="edge"/>
          <c:x val="0.203064304461942"/>
          <c:y val="0.0509259259259259"/>
          <c:w val="0.726388820538058"/>
          <c:h val="0.781130431612715"/>
        </c:manualLayout>
      </c:layout>
      <c:scatterChart>
        <c:scatterStyle val="smoothMarker"/>
        <c:ser>
          <c:idx val="0"/>
          <c:order val="0"/>
          <c:tx>
            <c:strRef>
              <c:f>Feuil2!$B$54</c:f>
              <c:strCache>
                <c:ptCount val="1"/>
                <c:pt idx="0">
                  <c:v>Delta Xph (red)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Feuil2!$A$55:$A$59</c:f>
              <c:numCache>
                <c:formatCode>0.00E+00</c:formatCode>
                <c:ptCount val="5"/>
                <c:pt idx="0">
                  <c:v>0.001</c:v>
                </c:pt>
                <c:pt idx="1">
                  <c:v>0.005</c:v>
                </c:pt>
                <c:pt idx="2">
                  <c:v>0.01</c:v>
                </c:pt>
                <c:pt idx="3">
                  <c:v>0.015</c:v>
                </c:pt>
                <c:pt idx="4">
                  <c:v>0.02</c:v>
                </c:pt>
              </c:numCache>
            </c:numRef>
          </c:xVal>
          <c:yVal>
            <c:numRef>
              <c:f>Feuil2!$B$55:$B$59</c:f>
              <c:numCache>
                <c:formatCode>0.00E+00</c:formatCode>
                <c:ptCount val="5"/>
                <c:pt idx="0">
                  <c:v>0.0008</c:v>
                </c:pt>
                <c:pt idx="1">
                  <c:v>0.0039</c:v>
                </c:pt>
                <c:pt idx="2">
                  <c:v>0.0078</c:v>
                </c:pt>
                <c:pt idx="3">
                  <c:v>0.0116</c:v>
                </c:pt>
                <c:pt idx="4">
                  <c:v>0.0155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Feuil2!$C$54</c:f>
              <c:strCache>
                <c:ptCount val="1"/>
                <c:pt idx="0">
                  <c:v>Delta Xph (blue)</c:v>
                </c:pt>
              </c:strCache>
            </c:strRef>
          </c:tx>
          <c:xVal>
            <c:numRef>
              <c:f>Feuil2!$A$55:$A$59</c:f>
              <c:numCache>
                <c:formatCode>0.00E+00</c:formatCode>
                <c:ptCount val="5"/>
                <c:pt idx="0">
                  <c:v>0.001</c:v>
                </c:pt>
                <c:pt idx="1">
                  <c:v>0.005</c:v>
                </c:pt>
                <c:pt idx="2">
                  <c:v>0.01</c:v>
                </c:pt>
                <c:pt idx="3">
                  <c:v>0.015</c:v>
                </c:pt>
                <c:pt idx="4">
                  <c:v>0.02</c:v>
                </c:pt>
              </c:numCache>
            </c:numRef>
          </c:xVal>
          <c:yVal>
            <c:numRef>
              <c:f>Feuil2!$C$55:$C$59</c:f>
              <c:numCache>
                <c:formatCode>0.00E+00</c:formatCode>
                <c:ptCount val="5"/>
                <c:pt idx="0">
                  <c:v>0.0007</c:v>
                </c:pt>
                <c:pt idx="1">
                  <c:v>0.0036</c:v>
                </c:pt>
                <c:pt idx="2">
                  <c:v>0.0072</c:v>
                </c:pt>
                <c:pt idx="3">
                  <c:v>0.0108</c:v>
                </c:pt>
                <c:pt idx="4">
                  <c:v>0.0145</c:v>
                </c:pt>
              </c:numCache>
            </c:numRef>
          </c:yVal>
          <c:smooth val="1"/>
        </c:ser>
        <c:axId val="545223944"/>
        <c:axId val="544994824"/>
      </c:scatterChart>
      <c:valAx>
        <c:axId val="545223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relative flux variation</a:t>
                </a:r>
              </a:p>
            </c:rich>
          </c:tx>
          <c:layout/>
        </c:title>
        <c:numFmt formatCode="0.00E+00" sourceLinked="1"/>
        <c:tickLblPos val="nextTo"/>
        <c:crossAx val="544994824"/>
        <c:crosses val="autoZero"/>
        <c:crossBetween val="midCat"/>
      </c:valAx>
      <c:valAx>
        <c:axId val="5449948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Photocentre shift (px)</a:t>
                </a:r>
              </a:p>
            </c:rich>
          </c:tx>
          <c:layout/>
        </c:title>
        <c:numFmt formatCode="0.00E+00" sourceLinked="1"/>
        <c:tickLblPos val="nextTo"/>
        <c:crossAx val="545223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9470440170388"/>
          <c:y val="0.591604305010177"/>
          <c:w val="0.300980823221892"/>
          <c:h val="0.251846693118974"/>
        </c:manualLayout>
      </c:layout>
    </c:legend>
    <c:plotVisOnly val="1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tx>
        <c:rich>
          <a:bodyPr/>
          <a:lstStyle/>
          <a:p>
            <a:pPr>
              <a:defRPr/>
            </a:pPr>
            <a:r>
              <a:rPr lang="fr-FR"/>
              <a:t>Main target  eclipse</a:t>
            </a:r>
          </a:p>
        </c:rich>
      </c:tx>
      <c:layout>
        <c:manualLayout>
          <c:xMode val="edge"/>
          <c:yMode val="edge"/>
          <c:x val="0.320392294713161"/>
          <c:y val="0.0609756097560975"/>
        </c:manualLayout>
      </c:layout>
    </c:title>
    <c:plotArea>
      <c:layout>
        <c:manualLayout>
          <c:layoutTarget val="inner"/>
          <c:xMode val="edge"/>
          <c:yMode val="edge"/>
          <c:x val="0.155471436606139"/>
          <c:y val="0.0416666666666667"/>
          <c:w val="0.78676663184959"/>
          <c:h val="0.799648950131234"/>
        </c:manualLayout>
      </c:layout>
      <c:scatterChart>
        <c:scatterStyle val="smoothMarker"/>
        <c:ser>
          <c:idx val="0"/>
          <c:order val="0"/>
          <c:tx>
            <c:strRef>
              <c:f>Feuil2!$B$1</c:f>
              <c:strCache>
                <c:ptCount val="1"/>
                <c:pt idx="0">
                  <c:v>Delta Xph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Feuil2!$A$2:$A$10</c:f>
              <c:numCache>
                <c:formatCode>General</c:formatCode>
                <c:ptCount val="9"/>
                <c:pt idx="0">
                  <c:v>0.0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0.07</c:v>
                </c:pt>
                <c:pt idx="8">
                  <c:v>0.1</c:v>
                </c:pt>
              </c:numCache>
            </c:numRef>
          </c:xVal>
          <c:yVal>
            <c:numRef>
              <c:f>Feuil2!$B$2:$B$10</c:f>
              <c:numCache>
                <c:formatCode>0.00E+00</c:formatCode>
                <c:ptCount val="9"/>
                <c:pt idx="0" formatCode="General">
                  <c:v>0.0</c:v>
                </c:pt>
                <c:pt idx="1">
                  <c:v>0.001</c:v>
                </c:pt>
                <c:pt idx="2">
                  <c:v>0.0019</c:v>
                </c:pt>
                <c:pt idx="3">
                  <c:v>0.0028</c:v>
                </c:pt>
                <c:pt idx="4">
                  <c:v>0.0038</c:v>
                </c:pt>
                <c:pt idx="5">
                  <c:v>0.0048</c:v>
                </c:pt>
                <c:pt idx="6">
                  <c:v>0.0058</c:v>
                </c:pt>
                <c:pt idx="7">
                  <c:v>0.0069</c:v>
                </c:pt>
                <c:pt idx="8">
                  <c:v>0.01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Feuil2!$C$1</c:f>
              <c:strCache>
                <c:ptCount val="1"/>
                <c:pt idx="0">
                  <c:v>Delta Yph</c:v>
                </c:pt>
              </c:strCache>
            </c:strRef>
          </c:tx>
          <c:xVal>
            <c:numRef>
              <c:f>Feuil2!$A$2:$A$10</c:f>
              <c:numCache>
                <c:formatCode>General</c:formatCode>
                <c:ptCount val="9"/>
                <c:pt idx="0">
                  <c:v>0.0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0.07</c:v>
                </c:pt>
                <c:pt idx="8">
                  <c:v>0.1</c:v>
                </c:pt>
              </c:numCache>
            </c:numRef>
          </c:xVal>
          <c:yVal>
            <c:numRef>
              <c:f>Feuil2!$C$2:$C$10</c:f>
              <c:numCache>
                <c:formatCode>0.00E+00</c:formatCode>
                <c:ptCount val="9"/>
                <c:pt idx="0" formatCode="General">
                  <c:v>0.0</c:v>
                </c:pt>
                <c:pt idx="1">
                  <c:v>0.0011</c:v>
                </c:pt>
                <c:pt idx="2">
                  <c:v>0.0021</c:v>
                </c:pt>
                <c:pt idx="3">
                  <c:v>0.0032</c:v>
                </c:pt>
                <c:pt idx="4">
                  <c:v>0.0042</c:v>
                </c:pt>
                <c:pt idx="5">
                  <c:v>0.0053</c:v>
                </c:pt>
                <c:pt idx="6">
                  <c:v>0.0064</c:v>
                </c:pt>
                <c:pt idx="7">
                  <c:v>0.0075</c:v>
                </c:pt>
                <c:pt idx="8">
                  <c:v>0.011</c:v>
                </c:pt>
              </c:numCache>
            </c:numRef>
          </c:yVal>
          <c:smooth val="1"/>
        </c:ser>
        <c:axId val="544730088"/>
        <c:axId val="496938104"/>
      </c:scatterChart>
      <c:valAx>
        <c:axId val="544730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Relative flux variation</a:t>
                </a:r>
              </a:p>
            </c:rich>
          </c:tx>
          <c:layout/>
        </c:title>
        <c:numFmt formatCode="General" sourceLinked="1"/>
        <c:tickLblPos val="nextTo"/>
        <c:crossAx val="496938104"/>
        <c:crosses val="autoZero"/>
        <c:crossBetween val="midCat"/>
      </c:valAx>
      <c:valAx>
        <c:axId val="4969381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Photocentre shift (px)</a:t>
                </a:r>
              </a:p>
            </c:rich>
          </c:tx>
          <c:layout/>
        </c:title>
        <c:numFmt formatCode="General" sourceLinked="1"/>
        <c:tickLblPos val="nextTo"/>
        <c:crossAx val="544730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5477864374096"/>
          <c:y val="0.434236764611741"/>
          <c:w val="0.177039209384541"/>
          <c:h val="0.12251296331861"/>
        </c:manualLayout>
      </c:layout>
    </c:legend>
    <c:plotVisOnly val="1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Relationship Id="rId2" Type="http://schemas.openxmlformats.org/officeDocument/2006/relationships/image" Target="../media/image13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0.57609</cdr:x>
      <cdr:y>0.21667</cdr:y>
    </cdr:from>
    <cdr:to>
      <cdr:x>0.86957</cdr:x>
      <cdr:y>0.3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038600" y="990600"/>
          <a:ext cx="2057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1400" dirty="0" smtClean="0"/>
            <a:t>Transit : 10 % (ΔF/F=10</a:t>
          </a:r>
          <a:r>
            <a:rPr lang="en-GB" sz="1400" baseline="30000" dirty="0" smtClean="0"/>
            <a:t>-3</a:t>
          </a:r>
          <a:r>
            <a:rPr lang="en-GB" sz="1400" dirty="0" smtClean="0"/>
            <a:t>) </a:t>
          </a:r>
          <a:endParaRPr lang="en-GB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2CF44-D26B-7945-8E93-AFA5C80686D4}" type="datetimeFigureOut">
              <a:rPr lang="fr-FR" smtClean="0"/>
              <a:pPr/>
              <a:t>5/06/12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6D1E8-42EE-4343-AAEF-9C056CC45DD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0A162-16FC-6E40-8E20-AF0CEBD8388D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662ECC-D88A-5745-832F-DD4C5F566FEA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961997-E145-DB45-B950-D7726947B627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5150" y="533400"/>
            <a:ext cx="2076450" cy="5562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769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66C59E-EC08-B342-BCE8-3E9DA74BA4AD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EF9FE5-7202-FC4F-9499-5B8EFB075A84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C6D8BC-E9FA-914E-B43E-409B24174F61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0888F3-0C5A-8C41-B52B-500A1B30E685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6C02F4-4BAE-724F-9224-9A1019DF25EE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9269A4-B052-2D4F-B9ED-C43C8C8E1C9C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78BB47-1668-CD4D-AA10-FC5C029FF295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3D211-C103-F147-A98A-ABA501F0389D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3DE877-488D-C144-AFA6-95891D568D93}" type="slidenum">
              <a:rPr lang="fr-FR"/>
              <a:pPr/>
              <a:t>‹#›</a:t>
            </a:fld>
            <a:endParaRPr lang="fr-FR">
              <a:latin typeface="Times" pitchFamily="-109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ogo_COROT-pp.jpg                                              000494DDMephisto                       BC50FE91: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533400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77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fld id="{4FD6CB1F-E971-B940-8790-4ECFBCA0A54A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4008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fr-FR" smtClean="0"/>
              <a:t>CoRoT SC – 18 april 2012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omic Sans MS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omic Sans MS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omic Sans MS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omic Sans MS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omic Sans M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omic Sans M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omic Sans M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omic Sans MS" pitchFamily="-109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Arial"/>
          <a:ea typeface="+mn-ea"/>
          <a:cs typeface="Arial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Arial"/>
          <a:ea typeface="ＭＳ Ｐゴシック" pitchFamily="-109" charset="-128"/>
          <a:cs typeface="Arial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Arial"/>
          <a:ea typeface="ＭＳ Ｐゴシック" pitchFamily="-109" charset="-128"/>
          <a:cs typeface="Arial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Arial"/>
          <a:ea typeface="ＭＳ Ｐゴシック" pitchFamily="-109" charset="-128"/>
          <a:cs typeface="Arial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Arial"/>
          <a:ea typeface="ＭＳ Ｐゴシック" pitchFamily="-109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109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81200"/>
            <a:ext cx="8534400" cy="2743200"/>
          </a:xfrm>
        </p:spPr>
        <p:txBody>
          <a:bodyPr/>
          <a:lstStyle/>
          <a:p>
            <a:r>
              <a:rPr lang="fr-FR" dirty="0" smtClean="0"/>
              <a:t>Observation of the </a:t>
            </a:r>
            <a:r>
              <a:rPr lang="fr-FR" dirty="0" err="1" smtClean="0"/>
              <a:t>photocentre</a:t>
            </a:r>
            <a:r>
              <a:rPr lang="fr-FR" dirty="0" smtClean="0"/>
              <a:t> position variations </a:t>
            </a:r>
            <a:r>
              <a:rPr lang="fr-FR" dirty="0" err="1" smtClean="0"/>
              <a:t>with</a:t>
            </a:r>
            <a:r>
              <a:rPr lang="fr-FR" dirty="0" smtClean="0"/>
              <a:t> CoRoT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-</a:t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2800" dirty="0" err="1" smtClean="0"/>
              <a:t>Scientific</a:t>
            </a:r>
            <a:r>
              <a:rPr lang="fr-FR" sz="2800" dirty="0" smtClean="0"/>
              <a:t> motivations and </a:t>
            </a:r>
            <a:r>
              <a:rPr lang="fr-FR" sz="2800" dirty="0" err="1" smtClean="0"/>
              <a:t>expected</a:t>
            </a:r>
            <a:r>
              <a:rPr lang="fr-FR" sz="2800" dirty="0" smtClean="0"/>
              <a:t> performance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724400"/>
            <a:ext cx="8458200" cy="914400"/>
          </a:xfrm>
        </p:spPr>
        <p:txBody>
          <a:bodyPr/>
          <a:lstStyle/>
          <a:p>
            <a:r>
              <a:rPr lang="fr-FR" sz="2000" dirty="0" smtClean="0">
                <a:solidFill>
                  <a:schemeClr val="bg1"/>
                </a:solidFill>
              </a:rPr>
              <a:t>C. </a:t>
            </a:r>
            <a:r>
              <a:rPr lang="fr-FR" sz="2000" dirty="0" err="1" smtClean="0">
                <a:solidFill>
                  <a:schemeClr val="bg1"/>
                </a:solidFill>
              </a:rPr>
              <a:t>Moutou</a:t>
            </a:r>
            <a:r>
              <a:rPr lang="fr-FR" sz="2000" dirty="0" smtClean="0">
                <a:solidFill>
                  <a:schemeClr val="bg1"/>
                </a:solidFill>
              </a:rPr>
              <a:t> (LAM) – H. </a:t>
            </a:r>
            <a:r>
              <a:rPr lang="fr-FR" sz="2000" dirty="0" err="1" smtClean="0">
                <a:solidFill>
                  <a:schemeClr val="bg1"/>
                </a:solidFill>
              </a:rPr>
              <a:t>Deeg</a:t>
            </a:r>
            <a:r>
              <a:rPr lang="fr-FR" sz="2000" dirty="0" smtClean="0">
                <a:solidFill>
                  <a:schemeClr val="bg1"/>
                </a:solidFill>
              </a:rPr>
              <a:t> (IAC) – M. Ollivier (IAS)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M. Auvergne (LESIA) – R. Diaz (LAM) – F. </a:t>
            </a:r>
            <a:r>
              <a:rPr lang="fr-FR" sz="2000" dirty="0" err="1" smtClean="0">
                <a:solidFill>
                  <a:schemeClr val="bg1"/>
                </a:solidFill>
              </a:rPr>
              <a:t>Bouchy</a:t>
            </a:r>
            <a:r>
              <a:rPr lang="fr-FR" sz="2000" dirty="0" smtClean="0">
                <a:solidFill>
                  <a:schemeClr val="bg1"/>
                </a:solidFill>
              </a:rPr>
              <a:t> (IAP) - P. Bordé (IAS)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Amplitude of the </a:t>
            </a:r>
            <a:r>
              <a:rPr lang="en-GB" dirty="0" err="1" smtClean="0"/>
              <a:t>photocentre</a:t>
            </a:r>
            <a:r>
              <a:rPr lang="en-GB" dirty="0" smtClean="0"/>
              <a:t> position variations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9530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First approach : simulation </a:t>
            </a:r>
            <a:r>
              <a:rPr lang="en-GB" sz="2400" dirty="0" smtClean="0">
                <a:solidFill>
                  <a:srgbClr val="FFFFFF"/>
                </a:solidFill>
              </a:rPr>
              <a:t>“Best case” : </a:t>
            </a:r>
          </a:p>
          <a:p>
            <a:pPr lvl="1"/>
            <a:r>
              <a:rPr lang="en-GB" sz="2000" dirty="0">
                <a:solidFill>
                  <a:srgbClr val="FFFFFF"/>
                </a:solidFill>
              </a:rPr>
              <a:t>P</a:t>
            </a:r>
            <a:r>
              <a:rPr lang="en-GB" sz="2000" dirty="0" smtClean="0">
                <a:solidFill>
                  <a:srgbClr val="FFFFFF"/>
                </a:solidFill>
              </a:rPr>
              <a:t>hoton noise limited observation + no other noise sources</a:t>
            </a:r>
          </a:p>
          <a:p>
            <a:pPr lvl="1"/>
            <a:r>
              <a:rPr lang="en-GB" sz="2000" dirty="0" smtClean="0">
                <a:solidFill>
                  <a:srgbClr val="FFFFFF"/>
                </a:solidFill>
              </a:rPr>
              <a:t>Optimized photometric mask</a:t>
            </a:r>
          </a:p>
          <a:p>
            <a:pPr lvl="1"/>
            <a:r>
              <a:rPr lang="en-GB" sz="2000" dirty="0" smtClean="0">
                <a:solidFill>
                  <a:srgbClr val="FFFFFF"/>
                </a:solidFill>
              </a:rPr>
              <a:t>1 contaminant (BBS) star at a varying distance</a:t>
            </a:r>
          </a:p>
          <a:p>
            <a:pPr lvl="1"/>
            <a:r>
              <a:rPr lang="en-GB" sz="2000" dirty="0" smtClean="0">
                <a:solidFill>
                  <a:srgbClr val="FFFFFF"/>
                </a:solidFill>
              </a:rPr>
              <a:t>Several values of the extinction rate</a:t>
            </a:r>
          </a:p>
          <a:p>
            <a:pPr lvl="1"/>
            <a:r>
              <a:rPr lang="en-GB" sz="2000" dirty="0" smtClean="0">
                <a:solidFill>
                  <a:srgbClr val="FFFFFF"/>
                </a:solidFill>
              </a:rPr>
              <a:t>Mean value of the </a:t>
            </a:r>
            <a:r>
              <a:rPr lang="en-GB" sz="2000" dirty="0" err="1" smtClean="0">
                <a:solidFill>
                  <a:srgbClr val="FFFFFF"/>
                </a:solidFill>
              </a:rPr>
              <a:t>photocentre</a:t>
            </a:r>
            <a:r>
              <a:rPr lang="en-GB" sz="2000" dirty="0" smtClean="0">
                <a:solidFill>
                  <a:srgbClr val="FFFFFF"/>
                </a:solidFill>
              </a:rPr>
              <a:t> over 136 min (256 frames every 32 </a:t>
            </a:r>
            <a:r>
              <a:rPr lang="en-GB" sz="2000" dirty="0" err="1" smtClean="0">
                <a:solidFill>
                  <a:srgbClr val="FFFFFF"/>
                </a:solidFill>
              </a:rPr>
              <a:t>s</a:t>
            </a:r>
            <a:r>
              <a:rPr lang="en-GB" sz="2000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GB" sz="2000" dirty="0" smtClean="0">
                <a:solidFill>
                  <a:srgbClr val="FFFFFF"/>
                </a:solidFill>
              </a:rPr>
              <a:t>Determination of the rms with a 32 </a:t>
            </a:r>
            <a:r>
              <a:rPr lang="en-GB" sz="2000" dirty="0" err="1" smtClean="0">
                <a:solidFill>
                  <a:srgbClr val="FFFFFF"/>
                </a:solidFill>
              </a:rPr>
              <a:t>s</a:t>
            </a:r>
            <a:r>
              <a:rPr lang="en-GB" sz="2000" dirty="0" smtClean="0">
                <a:solidFill>
                  <a:srgbClr val="FFFFFF"/>
                </a:solidFill>
              </a:rPr>
              <a:t> sampling</a:t>
            </a:r>
          </a:p>
          <a:p>
            <a:pPr lvl="1"/>
            <a:r>
              <a:rPr lang="en-GB" sz="2000" dirty="0" smtClean="0">
                <a:solidFill>
                  <a:srgbClr val="FFFFFF"/>
                </a:solidFill>
              </a:rPr>
              <a:t>Determination of the </a:t>
            </a:r>
            <a:r>
              <a:rPr lang="en-GB" sz="2000" dirty="0" err="1" smtClean="0">
                <a:solidFill>
                  <a:srgbClr val="FFFFFF"/>
                </a:solidFill>
              </a:rPr>
              <a:t>photocentre</a:t>
            </a:r>
            <a:r>
              <a:rPr lang="en-GB" sz="2000" dirty="0" smtClean="0">
                <a:solidFill>
                  <a:srgbClr val="FFFFFF"/>
                </a:solidFill>
              </a:rPr>
              <a:t> variation w/o eclipse of the BBS.</a:t>
            </a:r>
          </a:p>
          <a:p>
            <a:pPr lvl="1"/>
            <a:endParaRPr lang="en-GB" sz="20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10</a:t>
            </a:fld>
            <a:endParaRPr lang="fr-FR">
              <a:latin typeface="Time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Amplitude of the </a:t>
            </a:r>
            <a:r>
              <a:rPr lang="en-GB" dirty="0" err="1" smtClean="0"/>
              <a:t>photocentre</a:t>
            </a:r>
            <a:r>
              <a:rPr lang="en-GB" dirty="0" smtClean="0"/>
              <a:t> position variations (</a:t>
            </a:r>
            <a:r>
              <a:rPr lang="en-GB" dirty="0" err="1" smtClean="0"/>
              <a:t>ΔmV</a:t>
            </a:r>
            <a:r>
              <a:rPr lang="en-GB" dirty="0" smtClean="0"/>
              <a:t>=3)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1219200" y="1447800"/>
          <a:ext cx="6705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11</a:t>
            </a:fld>
            <a:endParaRPr lang="fr-FR">
              <a:latin typeface="Times" pitchFamily="-10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53200" y="1752600"/>
            <a:ext cx="60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ΔF/F</a:t>
            </a:r>
          </a:p>
          <a:p>
            <a:r>
              <a:rPr lang="en-GB" sz="1200" dirty="0" smtClean="0"/>
              <a:t>0.6 %</a:t>
            </a:r>
          </a:p>
          <a:p>
            <a:endParaRPr lang="en-GB" sz="1200" dirty="0" smtClean="0"/>
          </a:p>
          <a:p>
            <a:endParaRPr lang="en-GB" sz="800" dirty="0" smtClean="0"/>
          </a:p>
          <a:p>
            <a:r>
              <a:rPr lang="en-GB" sz="1200" dirty="0" smtClean="0"/>
              <a:t>2 %</a:t>
            </a:r>
          </a:p>
          <a:p>
            <a:endParaRPr lang="en-GB" sz="800" dirty="0" smtClean="0"/>
          </a:p>
          <a:p>
            <a:endParaRPr lang="en-GB" sz="1200" dirty="0" smtClean="0"/>
          </a:p>
          <a:p>
            <a:r>
              <a:rPr lang="en-GB" sz="1200" dirty="0" smtClean="0"/>
              <a:t>3 %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Amplitude of the </a:t>
            </a:r>
            <a:r>
              <a:rPr lang="en-GB" dirty="0" err="1" smtClean="0"/>
              <a:t>photocentre</a:t>
            </a:r>
            <a:r>
              <a:rPr lang="en-GB" dirty="0" smtClean="0"/>
              <a:t> position variations (</a:t>
            </a:r>
            <a:r>
              <a:rPr lang="en-GB" dirty="0" err="1" smtClean="0"/>
              <a:t>ΔmV</a:t>
            </a:r>
            <a:r>
              <a:rPr lang="en-GB" dirty="0" smtClean="0"/>
              <a:t>=5)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12</a:t>
            </a:fld>
            <a:endParaRPr lang="fr-FR">
              <a:latin typeface="Times" pitchFamily="-109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990600" y="1676400"/>
          <a:ext cx="701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Amplitude of the </a:t>
            </a:r>
            <a:r>
              <a:rPr lang="en-GB" dirty="0" err="1" smtClean="0"/>
              <a:t>photocentre</a:t>
            </a:r>
            <a:r>
              <a:rPr lang="en-GB" dirty="0" smtClean="0"/>
              <a:t> position variations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9530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Second approach : analytic calculation</a:t>
            </a:r>
          </a:p>
          <a:p>
            <a:pPr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1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2000" dirty="0" err="1" smtClean="0">
                <a:solidFill>
                  <a:srgbClr val="FFFFFF"/>
                </a:solidFill>
              </a:rPr>
              <a:t>Δ</a:t>
            </a:r>
            <a:r>
              <a:rPr lang="en-GB" sz="2000" baseline="-25000" dirty="0" err="1" smtClean="0">
                <a:solidFill>
                  <a:srgbClr val="FFFFFF"/>
                </a:solidFill>
              </a:rPr>
              <a:t>phot</a:t>
            </a:r>
            <a:r>
              <a:rPr lang="en-GB" sz="2000" dirty="0" smtClean="0">
                <a:solidFill>
                  <a:srgbClr val="FFFFFF"/>
                </a:solidFill>
              </a:rPr>
              <a:t> : </a:t>
            </a:r>
            <a:r>
              <a:rPr lang="en-GB" sz="2000" dirty="0" err="1" smtClean="0">
                <a:solidFill>
                  <a:srgbClr val="FFFFFF"/>
                </a:solidFill>
              </a:rPr>
              <a:t>photocentre</a:t>
            </a:r>
            <a:r>
              <a:rPr lang="en-GB" sz="2000" dirty="0" smtClean="0">
                <a:solidFill>
                  <a:srgbClr val="FFFFFF"/>
                </a:solidFill>
              </a:rPr>
              <a:t> position variation (</a:t>
            </a:r>
            <a:r>
              <a:rPr lang="en-GB" sz="2000" dirty="0" err="1" smtClean="0">
                <a:solidFill>
                  <a:srgbClr val="FFFFFF"/>
                </a:solidFill>
              </a:rPr>
              <a:t>pix</a:t>
            </a:r>
            <a:r>
              <a:rPr lang="en-GB" sz="2000" dirty="0" smtClean="0">
                <a:solidFill>
                  <a:srgbClr val="FFFFFF"/>
                </a:solidFill>
              </a:rPr>
              <a:t>)</a:t>
            </a:r>
          </a:p>
          <a:p>
            <a:pPr>
              <a:buNone/>
            </a:pPr>
            <a:r>
              <a:rPr lang="en-GB" sz="2000" dirty="0" err="1" smtClean="0">
                <a:solidFill>
                  <a:srgbClr val="FFFFFF"/>
                </a:solidFill>
              </a:rPr>
              <a:t>frac</a:t>
            </a:r>
            <a:r>
              <a:rPr lang="en-GB" sz="2000" baseline="-25000" dirty="0" err="1" smtClean="0">
                <a:solidFill>
                  <a:srgbClr val="FFFFFF"/>
                </a:solidFill>
              </a:rPr>
              <a:t>cont</a:t>
            </a:r>
            <a:r>
              <a:rPr lang="en-GB" sz="2000" dirty="0" smtClean="0">
                <a:solidFill>
                  <a:srgbClr val="FFFFFF"/>
                </a:solidFill>
              </a:rPr>
              <a:t> : fraction of the contaminant flux on the total flux in the aperture</a:t>
            </a:r>
          </a:p>
          <a:p>
            <a:pPr>
              <a:buNone/>
            </a:pPr>
            <a:endParaRPr lang="en-GB" sz="20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F</a:t>
            </a:r>
            <a:r>
              <a:rPr lang="en-GB" sz="2000" baseline="-25000" dirty="0" smtClean="0">
                <a:solidFill>
                  <a:srgbClr val="FFFFFF"/>
                </a:solidFill>
              </a:rPr>
              <a:t>t</a:t>
            </a:r>
            <a:r>
              <a:rPr lang="en-GB" sz="2000" dirty="0" smtClean="0">
                <a:solidFill>
                  <a:srgbClr val="FFFFFF"/>
                </a:solidFill>
              </a:rPr>
              <a:t>, </a:t>
            </a:r>
            <a:r>
              <a:rPr lang="en-GB" sz="2000" dirty="0" err="1" smtClean="0">
                <a:solidFill>
                  <a:srgbClr val="FFFFFF"/>
                </a:solidFill>
              </a:rPr>
              <a:t>F</a:t>
            </a:r>
            <a:r>
              <a:rPr lang="en-GB" sz="2000" baseline="-25000" dirty="0" err="1" smtClean="0">
                <a:solidFill>
                  <a:srgbClr val="FFFFFF"/>
                </a:solidFill>
              </a:rPr>
              <a:t>c</a:t>
            </a:r>
            <a:r>
              <a:rPr lang="en-GB" sz="2000" dirty="0" smtClean="0">
                <a:solidFill>
                  <a:srgbClr val="FFFFFF"/>
                </a:solidFill>
              </a:rPr>
              <a:t> : target and contaminant flux</a:t>
            </a:r>
          </a:p>
          <a:p>
            <a:pPr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k : fraction of the contaminant flux in the target aperture </a:t>
            </a:r>
          </a:p>
          <a:p>
            <a:pPr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Δ</a:t>
            </a:r>
            <a:r>
              <a:rPr lang="en-GB" sz="2000" baseline="-25000" dirty="0" smtClean="0">
                <a:solidFill>
                  <a:srgbClr val="FFFFFF"/>
                </a:solidFill>
              </a:rPr>
              <a:t>CEB</a:t>
            </a:r>
            <a:r>
              <a:rPr lang="en-GB" sz="2000" dirty="0" smtClean="0">
                <a:solidFill>
                  <a:srgbClr val="FFFFFF"/>
                </a:solidFill>
              </a:rPr>
              <a:t> : relative depth of the CEB eclipse</a:t>
            </a:r>
          </a:p>
          <a:p>
            <a:pPr>
              <a:buNone/>
            </a:pPr>
            <a:r>
              <a:rPr lang="en-GB" sz="2000" dirty="0" err="1" smtClean="0">
                <a:solidFill>
                  <a:srgbClr val="FFFFFF"/>
                </a:solidFill>
              </a:rPr>
              <a:t>d</a:t>
            </a:r>
            <a:r>
              <a:rPr lang="en-GB" sz="2000" baseline="-25000" dirty="0" err="1" smtClean="0">
                <a:solidFill>
                  <a:srgbClr val="FFFFFF"/>
                </a:solidFill>
              </a:rPr>
              <a:t>t</a:t>
            </a:r>
            <a:r>
              <a:rPr lang="en-GB" sz="2000" baseline="-25000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GB" sz="2000" baseline="-25000" dirty="0" err="1" smtClean="0">
                <a:solidFill>
                  <a:srgbClr val="FFFFFF"/>
                </a:solidFill>
              </a:rPr>
              <a:t>c</a:t>
            </a:r>
            <a:r>
              <a:rPr lang="en-GB" sz="2000" baseline="-25000" dirty="0" smtClean="0">
                <a:solidFill>
                  <a:srgbClr val="FFFFFF"/>
                </a:solidFill>
              </a:rPr>
              <a:t> </a:t>
            </a:r>
            <a:r>
              <a:rPr lang="en-GB" sz="2000" dirty="0" smtClean="0">
                <a:solidFill>
                  <a:srgbClr val="FFFFFF"/>
                </a:solidFill>
              </a:rPr>
              <a:t>: distance target contaminant in arcsec</a:t>
            </a:r>
          </a:p>
          <a:p>
            <a:pPr>
              <a:buNone/>
            </a:pPr>
            <a:endParaRPr lang="en-GB" sz="20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1981200" y="1905000"/>
            <a:ext cx="5257800" cy="914400"/>
            <a:chOff x="1981200" y="1905000"/>
            <a:chExt cx="5257800" cy="914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981200" y="1905000"/>
              <a:ext cx="5257800" cy="914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graphicFrame>
          <p:nvGraphicFramePr>
            <p:cNvPr id="5" name="Objet 4"/>
            <p:cNvGraphicFramePr>
              <a:graphicFrameLocks noChangeAspect="1"/>
            </p:cNvGraphicFramePr>
            <p:nvPr/>
          </p:nvGraphicFramePr>
          <p:xfrm>
            <a:off x="2428875" y="2046288"/>
            <a:ext cx="4133850" cy="642937"/>
          </p:xfrm>
          <a:graphic>
            <a:graphicData uri="http://schemas.openxmlformats.org/presentationml/2006/ole">
              <p:oleObj spid="_x0000_s57346" name="Équation" r:id="rId3" imgW="2616200" imgH="406400" progId="Equation.3">
                <p:embed/>
              </p:oleObj>
            </a:graphicData>
          </a:graphic>
        </p:graphicFrame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13</a:t>
            </a:fld>
            <a:endParaRPr lang="fr-FR">
              <a:latin typeface="Times" pitchFamily="-109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3962400"/>
            <a:ext cx="31242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3429000" y="4038600"/>
          <a:ext cx="2967038" cy="533400"/>
        </p:xfrm>
        <a:graphic>
          <a:graphicData uri="http://schemas.openxmlformats.org/presentationml/2006/ole">
            <p:oleObj spid="_x0000_s57350" name="Équation" r:id="rId4" imgW="22606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Amplitude of the </a:t>
            </a:r>
            <a:r>
              <a:rPr lang="en-GB" dirty="0" err="1" smtClean="0"/>
              <a:t>photocentre</a:t>
            </a:r>
            <a:r>
              <a:rPr lang="en-GB" dirty="0" smtClean="0"/>
              <a:t> position variations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9530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Second approach : analytic calculation (k≈1)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Im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5386261" cy="3429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24600" y="1981200"/>
            <a:ext cx="230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</a:t>
            </a:r>
            <a:r>
              <a:rPr lang="en-GB" baseline="-25000" dirty="0" err="1" smtClean="0">
                <a:solidFill>
                  <a:srgbClr val="FFFFFF"/>
                </a:solidFill>
              </a:rPr>
              <a:t>tar</a:t>
            </a:r>
            <a:r>
              <a:rPr lang="en-GB" baseline="-25000" dirty="0" smtClean="0">
                <a:solidFill>
                  <a:srgbClr val="FFFFFF"/>
                </a:solidFill>
              </a:rPr>
              <a:t>-BBS </a:t>
            </a:r>
            <a:r>
              <a:rPr lang="en-GB" dirty="0" smtClean="0">
                <a:solidFill>
                  <a:srgbClr val="FFFFFF"/>
                </a:solidFill>
              </a:rPr>
              <a:t>= 5 arcsec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533400" y="2743200"/>
            <a:ext cx="8229600" cy="3585865"/>
            <a:chOff x="533400" y="2743200"/>
            <a:chExt cx="8229600" cy="3585865"/>
          </a:xfrm>
        </p:grpSpPr>
        <p:pic>
          <p:nvPicPr>
            <p:cNvPr id="10" name="Image 9" descr="transit_depth_d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2743200"/>
              <a:ext cx="5562600" cy="3540363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533400" y="5867400"/>
              <a:ext cx="23084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FFFFFF"/>
                  </a:solidFill>
                </a:rPr>
                <a:t>d</a:t>
              </a:r>
              <a:r>
                <a:rPr lang="en-GB" baseline="-25000" dirty="0" err="1" smtClean="0">
                  <a:solidFill>
                    <a:srgbClr val="FFFFFF"/>
                  </a:solidFill>
                </a:rPr>
                <a:t>tar</a:t>
              </a:r>
              <a:r>
                <a:rPr lang="en-GB" baseline="-25000" dirty="0" smtClean="0">
                  <a:solidFill>
                    <a:srgbClr val="FFFFFF"/>
                  </a:solidFill>
                </a:rPr>
                <a:t>-BBS </a:t>
              </a:r>
              <a:r>
                <a:rPr lang="en-GB" dirty="0" smtClean="0">
                  <a:solidFill>
                    <a:srgbClr val="FFFFFF"/>
                  </a:solidFill>
                </a:rPr>
                <a:t>= 1 arcsec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14</a:t>
            </a:fld>
            <a:endParaRPr lang="fr-FR">
              <a:latin typeface="Time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Amplitude of the </a:t>
            </a:r>
            <a:r>
              <a:rPr lang="en-GB" dirty="0" err="1" smtClean="0"/>
              <a:t>photocentre</a:t>
            </a:r>
            <a:r>
              <a:rPr lang="en-GB" dirty="0" smtClean="0"/>
              <a:t> position variations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9530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Case of 21observed </a:t>
            </a:r>
            <a:r>
              <a:rPr lang="en-GB" sz="2400" dirty="0" err="1" smtClean="0">
                <a:solidFill>
                  <a:schemeClr val="bg1"/>
                </a:solidFill>
              </a:rPr>
              <a:t>CEBs</a:t>
            </a:r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 descr="Im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4580356" cy="4060825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15</a:t>
            </a:fld>
            <a:endParaRPr lang="fr-FR">
              <a:latin typeface="Times" pitchFamily="-109" charset="0"/>
            </a:endParaRPr>
          </a:p>
        </p:txBody>
      </p:sp>
      <p:pic>
        <p:nvPicPr>
          <p:cNvPr id="8" name="Image 7" descr="Imag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362200"/>
            <a:ext cx="5902325" cy="393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effect : simulation tool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16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 descr="Imag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388"/>
            <a:ext cx="9144000" cy="358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effect (1) : chromatic stellar flux variation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r>
              <a:rPr lang="en-GB" dirty="0" smtClean="0"/>
              <a:t>Analysis algorithms comparable to stellar flux to disentangle from stellar activity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17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Picture 9" descr="&#10;Chromasun.pdf                                                  0009AB7CMephisto                       BC50FE9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00200"/>
            <a:ext cx="3874532" cy="2743200"/>
          </a:xfrm>
          <a:prstGeom prst="rect">
            <a:avLst/>
          </a:prstGeom>
          <a:noFill/>
        </p:spPr>
      </p:pic>
      <p:graphicFrame>
        <p:nvGraphicFramePr>
          <p:cNvPr id="7" name="Graphique 6"/>
          <p:cNvGraphicFramePr/>
          <p:nvPr/>
        </p:nvGraphicFramePr>
        <p:xfrm>
          <a:off x="4038600" y="16002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effect (2) : main target eclipse in a crowed field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1295400"/>
          </a:xfrm>
        </p:spPr>
        <p:txBody>
          <a:bodyPr/>
          <a:lstStyle/>
          <a:p>
            <a:r>
              <a:rPr lang="en-GB" sz="2400" dirty="0" smtClean="0"/>
              <a:t>Main target : mV=11</a:t>
            </a:r>
          </a:p>
          <a:p>
            <a:r>
              <a:rPr lang="en-GB" sz="2400" dirty="0" smtClean="0"/>
              <a:t>2 contaminants : mV=14 @ 5 arcsec in </a:t>
            </a:r>
            <a:r>
              <a:rPr lang="en-GB" sz="2400" dirty="0" err="1" smtClean="0"/>
              <a:t>x</a:t>
            </a:r>
            <a:r>
              <a:rPr lang="en-GB" sz="2400" dirty="0" smtClean="0"/>
              <a:t> and </a:t>
            </a:r>
            <a:r>
              <a:rPr lang="en-GB" sz="2400" dirty="0" err="1" smtClean="0"/>
              <a:t>y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18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2209800" y="2667000"/>
          <a:ext cx="497840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effect (3) : effect of hot pixels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r>
              <a:rPr lang="en-GB" dirty="0" smtClean="0"/>
              <a:t>4 saturated pixels at extreme </a:t>
            </a:r>
            <a:r>
              <a:rPr lang="en-GB" dirty="0" err="1" smtClean="0"/>
              <a:t>x</a:t>
            </a:r>
            <a:r>
              <a:rPr lang="en-GB" dirty="0" smtClean="0"/>
              <a:t> positions </a:t>
            </a:r>
          </a:p>
          <a:p>
            <a:r>
              <a:rPr lang="en-GB" dirty="0" err="1" smtClean="0"/>
              <a:t>Δx</a:t>
            </a:r>
            <a:r>
              <a:rPr lang="en-GB" dirty="0" smtClean="0"/>
              <a:t> = 3 </a:t>
            </a:r>
            <a:r>
              <a:rPr lang="en-GB" dirty="0" err="1" smtClean="0"/>
              <a:t>px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19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 descr="Imag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3162300" cy="1905000"/>
          </a:xfrm>
          <a:prstGeom prst="rect">
            <a:avLst/>
          </a:prstGeom>
        </p:spPr>
      </p:pic>
      <p:pic>
        <p:nvPicPr>
          <p:cNvPr id="7" name="Image 6" descr="Image 1 17-32-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76400"/>
            <a:ext cx="31115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measuring the </a:t>
            </a:r>
            <a:r>
              <a:rPr lang="en-GB" dirty="0" err="1" smtClean="0"/>
              <a:t>photocentre</a:t>
            </a:r>
            <a:r>
              <a:rPr lang="en-GB" dirty="0" smtClean="0"/>
              <a:t> position ?</a:t>
            </a:r>
            <a:endParaRPr lang="en-GB" dirty="0"/>
          </a:p>
        </p:txBody>
      </p:sp>
      <p:pic>
        <p:nvPicPr>
          <p:cNvPr id="6" name="Espace réservé du contenu 5" descr="Corot-16_poss_color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1197" r="-21197"/>
              <a:stretch>
                <a:fillRect/>
              </a:stretch>
            </p:blipFill>
          </mc:Choice>
          <mc:Fallback>
            <p:blipFill>
              <a:blip r:embed="rId3"/>
              <a:srcRect l="-21197" r="-21197"/>
              <a:stretch>
                <a:fillRect/>
              </a:stretch>
            </p:blipFill>
          </mc:Fallback>
        </mc:AlternateContent>
        <p:spPr/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2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Photocentre</a:t>
            </a:r>
            <a:r>
              <a:rPr lang="en-GB" dirty="0" smtClean="0"/>
              <a:t> and follow-up</a:t>
            </a:r>
            <a:endParaRPr lang="en-GB" dirty="0"/>
          </a:p>
        </p:txBody>
      </p:sp>
      <p:pic>
        <p:nvPicPr>
          <p:cNvPr id="6" name="Espace réservé du contenu 5" descr="Imag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906" b="-6906"/>
          <a:stretch>
            <a:fillRect/>
          </a:stretch>
        </p:blipFill>
        <p:spPr>
          <a:xfrm>
            <a:off x="228600" y="1143000"/>
            <a:ext cx="5181600" cy="27432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20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 descr="Imag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712" y="3581400"/>
            <a:ext cx="5203927" cy="2836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Photocentre</a:t>
            </a:r>
            <a:r>
              <a:rPr lang="en-GB" dirty="0" smtClean="0"/>
              <a:t> and follow-up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21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Expected from 2013-2015 runs</a:t>
            </a:r>
          </a:p>
          <a:p>
            <a:pPr lvl="1"/>
            <a:r>
              <a:rPr lang="en-GB" dirty="0" smtClean="0"/>
              <a:t>1000 new candidates</a:t>
            </a:r>
          </a:p>
          <a:p>
            <a:pPr lvl="1"/>
            <a:r>
              <a:rPr lang="en-GB" dirty="0" smtClean="0"/>
              <a:t>200 planet-like candidates (no secondary eclipse detected, shallow transit depth)</a:t>
            </a:r>
          </a:p>
          <a:p>
            <a:pPr lvl="1"/>
            <a:r>
              <a:rPr lang="en-GB" dirty="0" smtClean="0"/>
              <a:t>45% of them are </a:t>
            </a:r>
            <a:r>
              <a:rPr lang="en-GB" dirty="0" err="1" smtClean="0"/>
              <a:t>CEBs</a:t>
            </a:r>
            <a:r>
              <a:rPr lang="en-GB" dirty="0" smtClean="0"/>
              <a:t> = 90</a:t>
            </a:r>
          </a:p>
          <a:p>
            <a:pPr lvl="1"/>
            <a:r>
              <a:rPr lang="en-GB" dirty="0" smtClean="0"/>
              <a:t>60% of CEB lead to measurable </a:t>
            </a:r>
            <a:r>
              <a:rPr lang="en-GB" dirty="0" err="1" smtClean="0"/>
              <a:t>photocentre</a:t>
            </a:r>
            <a:r>
              <a:rPr lang="en-GB" dirty="0" smtClean="0"/>
              <a:t> drift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r>
              <a:rPr lang="en-GB" sz="2800" dirty="0" smtClean="0"/>
              <a:t>The </a:t>
            </a:r>
            <a:r>
              <a:rPr lang="en-GB" sz="2800" dirty="0" err="1" smtClean="0"/>
              <a:t>photocentre</a:t>
            </a:r>
            <a:r>
              <a:rPr lang="en-GB" sz="2800" dirty="0" smtClean="0"/>
              <a:t> position determination is useful </a:t>
            </a:r>
            <a:r>
              <a:rPr lang="en-GB" sz="2800" smtClean="0"/>
              <a:t>for CEB </a:t>
            </a:r>
            <a:r>
              <a:rPr lang="en-GB" sz="2800" dirty="0" smtClean="0"/>
              <a:t>identification</a:t>
            </a:r>
          </a:p>
          <a:p>
            <a:r>
              <a:rPr lang="en-GB" sz="2800" dirty="0" smtClean="0"/>
              <a:t>The accuracy appears to be sufficient at least for </a:t>
            </a:r>
            <a:r>
              <a:rPr lang="en-GB" sz="2800" dirty="0" err="1" smtClean="0"/>
              <a:t>mR</a:t>
            </a:r>
            <a:r>
              <a:rPr lang="en-GB" sz="2800" dirty="0" smtClean="0"/>
              <a:t> &lt; 13-14</a:t>
            </a:r>
          </a:p>
          <a:p>
            <a:r>
              <a:rPr lang="en-GB" sz="2800" dirty="0" smtClean="0"/>
              <a:t>Other effects can be identified</a:t>
            </a:r>
          </a:p>
          <a:p>
            <a:r>
              <a:rPr lang="en-GB" sz="2800" dirty="0" smtClean="0"/>
              <a:t>The implementation strategy has to be discussed:</a:t>
            </a:r>
          </a:p>
          <a:p>
            <a:pPr lvl="1"/>
            <a:r>
              <a:rPr lang="en-GB" sz="2400" dirty="0" smtClean="0"/>
              <a:t>Modification of on-board SW to compute the </a:t>
            </a:r>
            <a:r>
              <a:rPr lang="en-GB" sz="2400" dirty="0" err="1" smtClean="0"/>
              <a:t>photocentre</a:t>
            </a:r>
            <a:r>
              <a:rPr lang="en-GB" sz="2400" dirty="0" smtClean="0"/>
              <a:t> position of oversampled stars</a:t>
            </a:r>
          </a:p>
          <a:p>
            <a:pPr lvl="1"/>
            <a:r>
              <a:rPr lang="en-GB" sz="2400" dirty="0" smtClean="0"/>
              <a:t>Ground base a </a:t>
            </a:r>
            <a:r>
              <a:rPr lang="en-GB" sz="2400" dirty="0" err="1" smtClean="0"/>
              <a:t>posteriori</a:t>
            </a:r>
            <a:r>
              <a:rPr lang="en-GB" sz="2400" dirty="0" smtClean="0"/>
              <a:t> evaluation using the </a:t>
            </a:r>
            <a:r>
              <a:rPr lang="en-GB" sz="2400" dirty="0" err="1" smtClean="0"/>
              <a:t>imagette</a:t>
            </a:r>
            <a:r>
              <a:rPr lang="en-GB" sz="2400" dirty="0" smtClean="0"/>
              <a:t> after re-allocation of the </a:t>
            </a:r>
            <a:r>
              <a:rPr lang="en-GB" sz="2400" dirty="0" err="1" smtClean="0"/>
              <a:t>imagettes</a:t>
            </a:r>
            <a:endParaRPr lang="en-GB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22</a:t>
            </a:fld>
            <a:endParaRPr lang="fr-FR">
              <a:latin typeface="Time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0"/>
            <a:ext cx="7086600" cy="609600"/>
          </a:xfrm>
        </p:spPr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269A4-B052-2D4F-B9ED-C43C8C8E1C9C}" type="slidenum">
              <a:rPr lang="fr-FR" smtClean="0"/>
              <a:pPr/>
              <a:t>23</a:t>
            </a:fld>
            <a:endParaRPr lang="fr-FR">
              <a:latin typeface="Time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measuring the </a:t>
            </a:r>
            <a:r>
              <a:rPr lang="en-GB" dirty="0" err="1" smtClean="0"/>
              <a:t>photocentre</a:t>
            </a:r>
            <a:r>
              <a:rPr lang="en-GB" dirty="0" smtClean="0"/>
              <a:t> position 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3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5" descr="Im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6400"/>
            <a:ext cx="9144001" cy="27432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95400" y="4648200"/>
            <a:ext cx="657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Fastidious photometric and spectroscopic follow-up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086600" cy="609600"/>
          </a:xfrm>
        </p:spPr>
        <p:txBody>
          <a:bodyPr/>
          <a:lstStyle/>
          <a:p>
            <a:r>
              <a:rPr lang="fr-FR" dirty="0" err="1" smtClean="0"/>
              <a:t>Photocentre</a:t>
            </a:r>
            <a:r>
              <a:rPr lang="fr-FR" dirty="0" smtClean="0"/>
              <a:t> variations ? </a:t>
            </a:r>
            <a:endParaRPr lang="fr-F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 err="1" smtClean="0"/>
              <a:t>What</a:t>
            </a:r>
            <a:r>
              <a:rPr lang="fr-FR" sz="2000" dirty="0" smtClean="0"/>
              <a:t> to do ?</a:t>
            </a:r>
          </a:p>
          <a:p>
            <a:pPr>
              <a:lnSpc>
                <a:spcPct val="90000"/>
              </a:lnSpc>
            </a:pPr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amplitude of the </a:t>
            </a:r>
            <a:r>
              <a:rPr lang="fr-FR" sz="2000" dirty="0" err="1" smtClean="0"/>
              <a:t>phenomenon</a:t>
            </a:r>
            <a:r>
              <a:rPr lang="fr-FR" sz="2000" dirty="0" smtClean="0"/>
              <a:t> ?</a:t>
            </a:r>
          </a:p>
          <a:p>
            <a:pPr>
              <a:lnSpc>
                <a:spcPct val="90000"/>
              </a:lnSpc>
            </a:pPr>
            <a:r>
              <a:rPr lang="fr-FR" sz="2000" dirty="0" smtClean="0"/>
              <a:t>Are </a:t>
            </a:r>
            <a:r>
              <a:rPr lang="fr-FR" sz="2000" dirty="0" err="1" smtClean="0"/>
              <a:t>we</a:t>
            </a:r>
            <a:r>
              <a:rPr lang="fr-FR" sz="2000" dirty="0" smtClean="0"/>
              <a:t> able to </a:t>
            </a:r>
            <a:r>
              <a:rPr lang="fr-FR" sz="2000" dirty="0" err="1" smtClean="0"/>
              <a:t>detect</a:t>
            </a:r>
            <a:r>
              <a:rPr lang="fr-FR" sz="2000" dirty="0" smtClean="0"/>
              <a:t> </a:t>
            </a:r>
            <a:r>
              <a:rPr lang="fr-FR" sz="2000" dirty="0" err="1" smtClean="0"/>
              <a:t>it</a:t>
            </a:r>
            <a:r>
              <a:rPr lang="fr-FR" sz="2000" dirty="0" smtClean="0"/>
              <a:t> ?</a:t>
            </a:r>
            <a:endParaRPr lang="fr-FR" sz="2000" dirty="0"/>
          </a:p>
        </p:txBody>
      </p:sp>
      <p:grpSp>
        <p:nvGrpSpPr>
          <p:cNvPr id="39" name="Grouper 38"/>
          <p:cNvGrpSpPr/>
          <p:nvPr/>
        </p:nvGrpSpPr>
        <p:grpSpPr>
          <a:xfrm>
            <a:off x="533400" y="1676400"/>
            <a:ext cx="1905000" cy="1219200"/>
            <a:chOff x="1600200" y="1219200"/>
            <a:chExt cx="1905000" cy="12192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600200" y="1219200"/>
              <a:ext cx="1905000" cy="1219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pic>
          <p:nvPicPr>
            <p:cNvPr id="13" name="Picture 27" descr="PSF_plan.jpg                                                   00012D84 Mac HD-G3                      0000016D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400" y="1524000"/>
              <a:ext cx="990600" cy="595313"/>
            </a:xfrm>
            <a:prstGeom prst="rect">
              <a:avLst/>
            </a:prstGeom>
            <a:noFill/>
          </p:spPr>
        </p:pic>
      </p:grpSp>
      <p:pic>
        <p:nvPicPr>
          <p:cNvPr id="23" name="Picture 12" descr="masque_14_0.3_85.gif                                           00012D84 Mac HD-G3                      0000016D:"/>
          <p:cNvPicPr>
            <a:picLocks noChangeAspect="1" noChangeArrowheads="1"/>
          </p:cNvPicPr>
          <p:nvPr/>
        </p:nvPicPr>
        <p:blipFill>
          <a:blip r:embed="rId4">
            <a:alphaModFix amt="75000"/>
          </a:blip>
          <a:srcRect/>
          <a:stretch>
            <a:fillRect/>
          </a:stretch>
        </p:blipFill>
        <p:spPr bwMode="auto">
          <a:xfrm>
            <a:off x="990600" y="1981200"/>
            <a:ext cx="990600" cy="595313"/>
          </a:xfrm>
          <a:prstGeom prst="rect">
            <a:avLst/>
          </a:prstGeom>
          <a:noFill/>
        </p:spPr>
      </p:pic>
      <p:grpSp>
        <p:nvGrpSpPr>
          <p:cNvPr id="42" name="Grouper 41"/>
          <p:cNvGrpSpPr/>
          <p:nvPr/>
        </p:nvGrpSpPr>
        <p:grpSpPr>
          <a:xfrm>
            <a:off x="2895600" y="2895600"/>
            <a:ext cx="3429000" cy="2362200"/>
            <a:chOff x="2895600" y="2895600"/>
            <a:chExt cx="3429000" cy="23622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2895600" y="2895600"/>
              <a:ext cx="3429000" cy="2362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 bwMode="auto">
            <a:xfrm>
              <a:off x="3352800" y="4724400"/>
              <a:ext cx="2667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Connecteur droit avec flèche 28"/>
            <p:cNvCxnSpPr/>
            <p:nvPr/>
          </p:nvCxnSpPr>
          <p:spPr bwMode="auto">
            <a:xfrm rot="5400000" flipH="1" flipV="1">
              <a:off x="2551906" y="3924300"/>
              <a:ext cx="1600994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ZoneTexte 29"/>
            <p:cNvSpPr txBox="1"/>
            <p:nvPr/>
          </p:nvSpPr>
          <p:spPr>
            <a:xfrm>
              <a:off x="5715000" y="47244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 </a:t>
              </a:r>
              <a:endParaRPr lang="en-GB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895600" y="2895600"/>
              <a:ext cx="338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y</a:t>
              </a:r>
              <a:endParaRPr lang="en-GB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962400" y="3957935"/>
              <a:ext cx="358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+</a:t>
              </a:r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6629400" y="1600200"/>
            <a:ext cx="1905000" cy="1219200"/>
            <a:chOff x="4953000" y="1371600"/>
            <a:chExt cx="1905000" cy="1219200"/>
          </a:xfrm>
        </p:grpSpPr>
        <p:grpSp>
          <p:nvGrpSpPr>
            <p:cNvPr id="38" name="Grouper 37"/>
            <p:cNvGrpSpPr/>
            <p:nvPr/>
          </p:nvGrpSpPr>
          <p:grpSpPr>
            <a:xfrm>
              <a:off x="4953000" y="1371600"/>
              <a:ext cx="1905000" cy="1219200"/>
              <a:chOff x="4953000" y="1219200"/>
              <a:chExt cx="1905000" cy="1219200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4953000" y="1219200"/>
                <a:ext cx="1905000" cy="1219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9" charset="0"/>
                </a:endParaRPr>
              </a:p>
            </p:txBody>
          </p:sp>
          <p:pic>
            <p:nvPicPr>
              <p:cNvPr id="34" name="Picture 27" descr="PSF_plan.jpg                                                   00012D84 Mac HD-G3                      0000016D: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10200" y="1524000"/>
                <a:ext cx="990600" cy="595313"/>
              </a:xfrm>
              <a:prstGeom prst="rect">
                <a:avLst/>
              </a:prstGeom>
              <a:noFill/>
            </p:spPr>
          </p:pic>
        </p:grpSp>
        <p:pic>
          <p:nvPicPr>
            <p:cNvPr id="35" name="Picture 27" descr="PSF_plan.jpg                                                   00012D84 Mac HD-G3                      0000016D:"/>
            <p:cNvPicPr>
              <a:picLocks noChangeAspect="1" noChangeArrowheads="1"/>
            </p:cNvPicPr>
            <p:nvPr/>
          </p:nvPicPr>
          <p:blipFill>
            <a:blip r:embed="rId3">
              <a:alphaModFix amt="32000"/>
            </a:blip>
            <a:srcRect/>
            <a:stretch>
              <a:fillRect/>
            </a:stretch>
          </p:blipFill>
          <p:spPr bwMode="auto">
            <a:xfrm>
              <a:off x="5638800" y="1524000"/>
              <a:ext cx="990600" cy="595313"/>
            </a:xfrm>
            <a:prstGeom prst="rect">
              <a:avLst/>
            </a:prstGeom>
            <a:noFill/>
          </p:spPr>
        </p:pic>
      </p:grpSp>
      <p:pic>
        <p:nvPicPr>
          <p:cNvPr id="40" name="Picture 12" descr="masque_14_0.3_85.gif                                           00012D84 Mac HD-G3                      0000016D:"/>
          <p:cNvPicPr>
            <a:picLocks noChangeAspect="1" noChangeArrowheads="1"/>
          </p:cNvPicPr>
          <p:nvPr/>
        </p:nvPicPr>
        <p:blipFill>
          <a:blip r:embed="rId4">
            <a:alphaModFix amt="75000"/>
          </a:blip>
          <a:srcRect/>
          <a:stretch>
            <a:fillRect/>
          </a:stretch>
        </p:blipFill>
        <p:spPr bwMode="auto">
          <a:xfrm>
            <a:off x="7086600" y="1905000"/>
            <a:ext cx="990600" cy="595313"/>
          </a:xfrm>
          <a:prstGeom prst="rect">
            <a:avLst/>
          </a:prstGeom>
          <a:noFill/>
        </p:spPr>
      </p:pic>
      <p:grpSp>
        <p:nvGrpSpPr>
          <p:cNvPr id="46" name="Grouper 45"/>
          <p:cNvGrpSpPr/>
          <p:nvPr/>
        </p:nvGrpSpPr>
        <p:grpSpPr>
          <a:xfrm>
            <a:off x="4267200" y="3576935"/>
            <a:ext cx="838200" cy="611832"/>
            <a:chOff x="3025241" y="3352800"/>
            <a:chExt cx="838200" cy="611832"/>
          </a:xfrm>
        </p:grpSpPr>
        <p:sp>
          <p:nvSpPr>
            <p:cNvPr id="41" name="ZoneTexte 40"/>
            <p:cNvSpPr txBox="1"/>
            <p:nvPr/>
          </p:nvSpPr>
          <p:spPr>
            <a:xfrm>
              <a:off x="3505200" y="3352800"/>
              <a:ext cx="358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43" name="Connecteur droit avec flèche 42"/>
            <p:cNvCxnSpPr/>
            <p:nvPr/>
          </p:nvCxnSpPr>
          <p:spPr bwMode="auto">
            <a:xfrm flipV="1">
              <a:off x="3025241" y="3657600"/>
              <a:ext cx="556159" cy="307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0" name="Espace réservé du numéro de diapositive 4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4</a:t>
            </a:fld>
            <a:endParaRPr lang="fr-FR">
              <a:latin typeface="Times" pitchFamily="-109" charset="0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2895600" y="1828800"/>
            <a:ext cx="3429000" cy="990600"/>
            <a:chOff x="2895600" y="1828800"/>
            <a:chExt cx="3429000" cy="9906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895600" y="1828800"/>
              <a:ext cx="3429000" cy="990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graphicFrame>
          <p:nvGraphicFramePr>
            <p:cNvPr id="26" name="Objet 25"/>
            <p:cNvGraphicFramePr>
              <a:graphicFrameLocks noChangeAspect="1"/>
            </p:cNvGraphicFramePr>
            <p:nvPr/>
          </p:nvGraphicFramePr>
          <p:xfrm>
            <a:off x="3124200" y="1905000"/>
            <a:ext cx="2726267" cy="914400"/>
          </p:xfrm>
          <a:graphic>
            <a:graphicData uri="http://schemas.openxmlformats.org/presentationml/2006/ole">
              <p:oleObj spid="_x0000_s17410" name="Équation" r:id="rId5" imgW="2044700" imgH="685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of the </a:t>
            </a:r>
            <a:r>
              <a:rPr lang="en-GB" dirty="0" err="1" smtClean="0"/>
              <a:t>photocentre</a:t>
            </a:r>
            <a:r>
              <a:rPr lang="en-GB" dirty="0" smtClean="0"/>
              <a:t> position determination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First approach : </a:t>
            </a:r>
            <a:r>
              <a:rPr lang="en-GB" sz="2000" dirty="0" smtClean="0">
                <a:solidFill>
                  <a:schemeClr val="bg1"/>
                </a:solidFill>
              </a:rPr>
              <a:t>simulation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rgbClr val="FFFFFF"/>
                </a:solidFill>
              </a:rPr>
              <a:t>“</a:t>
            </a:r>
            <a:r>
              <a:rPr lang="en-GB" sz="2000" dirty="0" smtClean="0">
                <a:solidFill>
                  <a:srgbClr val="FFFFFF"/>
                </a:solidFill>
              </a:rPr>
              <a:t>Best case” : 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photon noise limited observation + no other noise sources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Measurement of </a:t>
            </a:r>
            <a:r>
              <a:rPr lang="en-GB" sz="1600" dirty="0" err="1" smtClean="0">
                <a:solidFill>
                  <a:srgbClr val="FFFFFF"/>
                </a:solidFill>
              </a:rPr>
              <a:t>photocentre</a:t>
            </a:r>
            <a:r>
              <a:rPr lang="en-GB" sz="1600" dirty="0" smtClean="0">
                <a:solidFill>
                  <a:srgbClr val="FFFFFF"/>
                </a:solidFill>
              </a:rPr>
              <a:t> position on a 32 </a:t>
            </a:r>
            <a:r>
              <a:rPr lang="en-GB" sz="1600" dirty="0" err="1" smtClean="0">
                <a:solidFill>
                  <a:srgbClr val="FFFFFF"/>
                </a:solidFill>
              </a:rPr>
              <a:t>s</a:t>
            </a:r>
            <a:r>
              <a:rPr lang="en-GB" sz="1600" dirty="0" smtClean="0">
                <a:solidFill>
                  <a:srgbClr val="FFFFFF"/>
                </a:solidFill>
              </a:rPr>
              <a:t> sampled LC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Rms over 256 points (136 min)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447800" y="2971800"/>
          <a:ext cx="6248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5</a:t>
            </a:fld>
            <a:endParaRPr lang="fr-FR">
              <a:latin typeface="Time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of the </a:t>
            </a:r>
            <a:r>
              <a:rPr lang="en-GB" dirty="0" err="1" smtClean="0"/>
              <a:t>photocentre</a:t>
            </a:r>
            <a:r>
              <a:rPr lang="en-GB" dirty="0" smtClean="0"/>
              <a:t> position determination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Second approach : </a:t>
            </a:r>
            <a:r>
              <a:rPr lang="en-GB" sz="2000" dirty="0" smtClean="0">
                <a:solidFill>
                  <a:srgbClr val="FFFFFF"/>
                </a:solidFill>
              </a:rPr>
              <a:t>“realistic case” : Estimation of the </a:t>
            </a:r>
            <a:r>
              <a:rPr lang="en-GB" sz="2000" dirty="0" err="1" smtClean="0">
                <a:solidFill>
                  <a:srgbClr val="FFFFFF"/>
                </a:solidFill>
              </a:rPr>
              <a:t>photocenter</a:t>
            </a:r>
            <a:r>
              <a:rPr lang="en-GB" sz="2000" dirty="0" smtClean="0">
                <a:solidFill>
                  <a:srgbClr val="FFFFFF"/>
                </a:solidFill>
              </a:rPr>
              <a:t> position using the </a:t>
            </a:r>
            <a:r>
              <a:rPr lang="en-GB" sz="2000" dirty="0" err="1" smtClean="0">
                <a:solidFill>
                  <a:srgbClr val="FFFFFF"/>
                </a:solidFill>
              </a:rPr>
              <a:t>imagettes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Determination of the optimal mask for the </a:t>
            </a:r>
            <a:r>
              <a:rPr lang="en-GB" sz="1600" dirty="0" err="1" smtClean="0">
                <a:solidFill>
                  <a:srgbClr val="FFFFFF"/>
                </a:solidFill>
              </a:rPr>
              <a:t>exo</a:t>
            </a:r>
            <a:r>
              <a:rPr lang="en-GB" sz="1600" dirty="0" smtClean="0">
                <a:solidFill>
                  <a:srgbClr val="FFFFFF"/>
                </a:solidFill>
              </a:rPr>
              <a:t> target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Estimation of the </a:t>
            </a:r>
            <a:r>
              <a:rPr lang="en-GB" sz="1600" dirty="0" err="1" smtClean="0">
                <a:solidFill>
                  <a:srgbClr val="FFFFFF"/>
                </a:solidFill>
              </a:rPr>
              <a:t>photocentre</a:t>
            </a:r>
            <a:r>
              <a:rPr lang="en-GB" sz="1600" dirty="0" smtClean="0">
                <a:solidFill>
                  <a:srgbClr val="FFFFFF"/>
                </a:solidFill>
              </a:rPr>
              <a:t> position using the pixel within the mask as it is done for the </a:t>
            </a:r>
            <a:r>
              <a:rPr lang="en-GB" sz="1600" dirty="0" err="1" smtClean="0">
                <a:solidFill>
                  <a:srgbClr val="FFFFFF"/>
                </a:solidFill>
              </a:rPr>
              <a:t>sismo</a:t>
            </a:r>
            <a:r>
              <a:rPr lang="en-GB" sz="1600" dirty="0" smtClean="0">
                <a:solidFill>
                  <a:srgbClr val="FFFFFF"/>
                </a:solidFill>
              </a:rPr>
              <a:t> stars (white light)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Determination of the residual jitter thanks to </a:t>
            </a:r>
            <a:r>
              <a:rPr lang="en-GB" sz="1600" dirty="0">
                <a:solidFill>
                  <a:srgbClr val="FFFFFF"/>
                </a:solidFill>
              </a:rPr>
              <a:t>t</a:t>
            </a:r>
            <a:r>
              <a:rPr lang="en-GB" sz="1600" dirty="0" smtClean="0">
                <a:solidFill>
                  <a:srgbClr val="FFFFFF"/>
                </a:solidFill>
              </a:rPr>
              <a:t>he </a:t>
            </a:r>
            <a:r>
              <a:rPr lang="en-GB" sz="1600" dirty="0" err="1" smtClean="0">
                <a:solidFill>
                  <a:srgbClr val="FFFFFF"/>
                </a:solidFill>
              </a:rPr>
              <a:t>sismo</a:t>
            </a:r>
            <a:r>
              <a:rPr lang="en-GB" sz="1600" dirty="0" smtClean="0">
                <a:solidFill>
                  <a:srgbClr val="FFFFFF"/>
                </a:solidFill>
              </a:rPr>
              <a:t> stars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Correction of the jitter in the </a:t>
            </a:r>
            <a:r>
              <a:rPr lang="en-GB" sz="1600" dirty="0" err="1" smtClean="0">
                <a:solidFill>
                  <a:srgbClr val="FFFFFF"/>
                </a:solidFill>
              </a:rPr>
              <a:t>photocentre</a:t>
            </a:r>
            <a:r>
              <a:rPr lang="en-GB" sz="1600" dirty="0" smtClean="0">
                <a:solidFill>
                  <a:srgbClr val="FFFFFF"/>
                </a:solidFill>
              </a:rPr>
              <a:t> curve for the </a:t>
            </a:r>
            <a:r>
              <a:rPr lang="en-GB" sz="1600" dirty="0" err="1" smtClean="0">
                <a:solidFill>
                  <a:srgbClr val="FFFFFF"/>
                </a:solidFill>
              </a:rPr>
              <a:t>exo</a:t>
            </a:r>
            <a:r>
              <a:rPr lang="en-GB" sz="1600" dirty="0" smtClean="0">
                <a:solidFill>
                  <a:srgbClr val="FFFFFF"/>
                </a:solidFill>
              </a:rPr>
              <a:t> target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Estimation of the </a:t>
            </a:r>
            <a:r>
              <a:rPr lang="en-GB" sz="1600" dirty="0" err="1" smtClean="0">
                <a:solidFill>
                  <a:srgbClr val="FFFFFF"/>
                </a:solidFill>
              </a:rPr>
              <a:t>photocentre</a:t>
            </a:r>
            <a:r>
              <a:rPr lang="en-GB" sz="1600" dirty="0" smtClean="0">
                <a:solidFill>
                  <a:srgbClr val="FFFFFF"/>
                </a:solidFill>
              </a:rPr>
              <a:t> stability (rms of the </a:t>
            </a:r>
            <a:r>
              <a:rPr lang="en-GB" sz="1600" dirty="0" err="1" smtClean="0">
                <a:solidFill>
                  <a:srgbClr val="FFFFFF"/>
                </a:solidFill>
              </a:rPr>
              <a:t>photocentre</a:t>
            </a:r>
            <a:r>
              <a:rPr lang="en-GB" sz="1600" dirty="0" smtClean="0">
                <a:solidFill>
                  <a:srgbClr val="FFFFFF"/>
                </a:solidFill>
              </a:rPr>
              <a:t> position curve)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“clever” filtering : gain by a factor of 2 in the rms value ?</a:t>
            </a:r>
          </a:p>
          <a:p>
            <a:r>
              <a:rPr lang="en-GB" sz="2000" dirty="0" smtClean="0">
                <a:solidFill>
                  <a:srgbClr val="FFFFFF"/>
                </a:solidFill>
              </a:rPr>
              <a:t>Work done for 2 targets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Star 101062850 R=15.07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Star 102797300 R=13.68</a:t>
            </a:r>
            <a:endParaRPr lang="fr-FR" dirty="0" smtClean="0"/>
          </a:p>
          <a:p>
            <a:pPr lvl="1"/>
            <a:endParaRPr lang="en-GB" sz="1600" dirty="0" smtClean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3" descr="mask_101062850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181600"/>
            <a:ext cx="58674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6</a:t>
            </a:fld>
            <a:endParaRPr lang="fr-FR">
              <a:latin typeface="Time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of the </a:t>
            </a:r>
            <a:r>
              <a:rPr lang="en-GB" dirty="0" err="1" smtClean="0"/>
              <a:t>photocentre</a:t>
            </a:r>
            <a:r>
              <a:rPr lang="en-GB" dirty="0" smtClean="0"/>
              <a:t> position determination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lvl="1"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Star 102797300 R=13.68 : rms=0.015 </a:t>
            </a:r>
            <a:r>
              <a:rPr lang="en-GB" sz="2000" dirty="0" err="1" smtClean="0">
                <a:solidFill>
                  <a:srgbClr val="FFFFFF"/>
                </a:solidFill>
              </a:rPr>
              <a:t>px</a:t>
            </a:r>
            <a:r>
              <a:rPr lang="en-GB" sz="2000" dirty="0" smtClean="0">
                <a:solidFill>
                  <a:srgbClr val="FFFFFF"/>
                </a:solidFill>
              </a:rPr>
              <a:t> -&gt; 0.0075 </a:t>
            </a:r>
            <a:r>
              <a:rPr lang="en-GB" sz="2000" dirty="0" err="1" smtClean="0">
                <a:solidFill>
                  <a:srgbClr val="FFFFFF"/>
                </a:solidFill>
              </a:rPr>
              <a:t>px</a:t>
            </a:r>
            <a:endParaRPr lang="fr-FR" sz="2000" dirty="0" smtClean="0"/>
          </a:p>
          <a:p>
            <a:pPr lvl="1">
              <a:buNone/>
            </a:pPr>
            <a:endParaRPr lang="en-GB" sz="1600" dirty="0" smtClean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 descr="bar_102797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0" y="2057400"/>
            <a:ext cx="9155560" cy="3429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7</a:t>
            </a:fld>
            <a:endParaRPr lang="fr-FR">
              <a:latin typeface="Time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of the </a:t>
            </a:r>
            <a:r>
              <a:rPr lang="en-GB" dirty="0" err="1" smtClean="0"/>
              <a:t>photocentre</a:t>
            </a:r>
            <a:r>
              <a:rPr lang="en-GB" dirty="0" smtClean="0"/>
              <a:t> position determination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lvl="1"/>
            <a:r>
              <a:rPr lang="en-GB" sz="2000" dirty="0" smtClean="0">
                <a:solidFill>
                  <a:srgbClr val="FFFFFF"/>
                </a:solidFill>
              </a:rPr>
              <a:t>Star 101062850 R=15.07 rms = 0.022 </a:t>
            </a:r>
            <a:r>
              <a:rPr lang="en-GB" sz="2000" dirty="0" err="1" smtClean="0">
                <a:solidFill>
                  <a:srgbClr val="FFFFFF"/>
                </a:solidFill>
              </a:rPr>
              <a:t>px</a:t>
            </a:r>
            <a:r>
              <a:rPr lang="en-GB" sz="2000" dirty="0" smtClean="0">
                <a:solidFill>
                  <a:srgbClr val="FFFFFF"/>
                </a:solidFill>
              </a:rPr>
              <a:t> -&gt; 0.011 </a:t>
            </a:r>
            <a:r>
              <a:rPr lang="en-GB" sz="2000" dirty="0" err="1" smtClean="0">
                <a:solidFill>
                  <a:srgbClr val="FFFFFF"/>
                </a:solidFill>
              </a:rPr>
              <a:t>px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>
              <a:buNone/>
            </a:pPr>
            <a:endParaRPr lang="en-GB" sz="1600" dirty="0" smtClean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 descr="bar_1010628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36576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8</a:t>
            </a:fld>
            <a:endParaRPr lang="fr-FR">
              <a:latin typeface="Time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Photocentre</a:t>
            </a:r>
            <a:r>
              <a:rPr lang="en-GB" dirty="0" smtClean="0"/>
              <a:t> position averaging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r>
              <a:rPr lang="en-GB" dirty="0" smtClean="0"/>
              <a:t>If we average over the transit duration + several transits: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 err="1" smtClean="0"/>
              <a:t>à</a:t>
            </a:r>
            <a:r>
              <a:rPr lang="en-GB" dirty="0" smtClean="0"/>
              <a:t> 80 day run 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9FE5-7202-FC4F-9499-5B8EFB075A84}" type="slidenum">
              <a:rPr lang="fr-FR" smtClean="0"/>
              <a:pPr/>
              <a:t>9</a:t>
            </a:fld>
            <a:endParaRPr lang="fr-FR">
              <a:latin typeface="Times" pitchFamily="-109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CoRoT SC – 18 april 2012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2743200"/>
            <a:ext cx="27432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971800" y="2895600"/>
          <a:ext cx="2193925" cy="742950"/>
        </p:xfrm>
        <a:graphic>
          <a:graphicData uri="http://schemas.openxmlformats.org/presentationml/2006/ole">
            <p:oleObj spid="_x0000_s66563" name="Équation" r:id="rId3" imgW="787400" imgH="266700" progId="Equation.3">
              <p:embed/>
            </p:oleObj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04800" y="4648200"/>
          <a:ext cx="8001004" cy="1661160"/>
        </p:xfrm>
        <a:graphic>
          <a:graphicData uri="http://schemas.openxmlformats.org/drawingml/2006/table">
            <a:tbl>
              <a:tblPr firstCol="1">
                <a:tableStyleId>{D7AC3CCA-C797-4891-BE02-D94E43425B78}</a:tableStyleId>
              </a:tblPr>
              <a:tblGrid>
                <a:gridCol w="2667000"/>
                <a:gridCol w="1333501"/>
                <a:gridCol w="1333501"/>
                <a:gridCol w="1333501"/>
                <a:gridCol w="13335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Orbital period (</a:t>
                      </a:r>
                      <a:r>
                        <a:rPr lang="en-GB" dirty="0" err="1" smtClean="0"/>
                        <a:t>d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Transit duration (min)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Gain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Accuracy (</a:t>
                      </a:r>
                      <a:r>
                        <a:rPr lang="en-GB" dirty="0" err="1" smtClean="0"/>
                        <a:t>px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1,2 </a:t>
                      </a:r>
                      <a:r>
                        <a:rPr lang="en-GB" dirty="0" err="1" smtClean="0"/>
                        <a:t>x</a:t>
                      </a:r>
                      <a:r>
                        <a:rPr lang="en-GB" dirty="0" smtClean="0"/>
                        <a:t> 10</a:t>
                      </a:r>
                      <a:r>
                        <a:rPr lang="en-GB" baseline="30000" dirty="0" smtClean="0"/>
                        <a:t>-4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1,6 </a:t>
                      </a:r>
                      <a:r>
                        <a:rPr lang="en-GB" dirty="0" err="1" smtClean="0"/>
                        <a:t>x</a:t>
                      </a:r>
                      <a:r>
                        <a:rPr lang="en-GB" dirty="0" smtClean="0"/>
                        <a:t> 10</a:t>
                      </a:r>
                      <a:r>
                        <a:rPr lang="en-GB" baseline="30000" dirty="0" smtClean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2,5 </a:t>
                      </a:r>
                      <a:r>
                        <a:rPr lang="en-GB" dirty="0" err="1" smtClean="0"/>
                        <a:t>x</a:t>
                      </a:r>
                      <a:r>
                        <a:rPr lang="en-GB" dirty="0" smtClean="0"/>
                        <a:t> 10</a:t>
                      </a:r>
                      <a:r>
                        <a:rPr lang="en-GB" baseline="30000" dirty="0" smtClean="0"/>
                        <a:t>-4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1008</Words>
  <Application>Microsoft Macintosh PowerPoint</Application>
  <PresentationFormat>Présentation à l'écran (4:3)</PresentationFormat>
  <Paragraphs>187</Paragraphs>
  <Slides>23</Slides>
  <Notes>0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Nouvelle présentation</vt:lpstr>
      <vt:lpstr>Équation</vt:lpstr>
      <vt:lpstr>Observation of the photocentre position variations with CoRoT  -  Scientific motivations and expected performance </vt:lpstr>
      <vt:lpstr>Why measuring the photocentre position ?</vt:lpstr>
      <vt:lpstr>Why measuring the photocentre position ?</vt:lpstr>
      <vt:lpstr>Photocentre variations ? </vt:lpstr>
      <vt:lpstr>Accuracy of the photocentre position determination</vt:lpstr>
      <vt:lpstr>Accuracy of the photocentre position determination</vt:lpstr>
      <vt:lpstr>Accuracy of the photocentre position determination</vt:lpstr>
      <vt:lpstr>Accuracy of the photocentre position determination</vt:lpstr>
      <vt:lpstr>Photocentre position averaging</vt:lpstr>
      <vt:lpstr>Amplitude of the photocentre position variations </vt:lpstr>
      <vt:lpstr>Amplitude of the photocentre position variations (ΔmV=3) </vt:lpstr>
      <vt:lpstr>Amplitude of the photocentre position variations (ΔmV=5) </vt:lpstr>
      <vt:lpstr>Amplitude of the photocentre position variations </vt:lpstr>
      <vt:lpstr>Amplitude of the photocentre position variations </vt:lpstr>
      <vt:lpstr>Amplitude of the photocentre position variations </vt:lpstr>
      <vt:lpstr>Other effect : simulation tool</vt:lpstr>
      <vt:lpstr>Other effect (1) : chromatic stellar flux variation</vt:lpstr>
      <vt:lpstr>Other effect (2) : main target eclipse in a crowed field</vt:lpstr>
      <vt:lpstr>Other effect (3) : effect of hot pixels</vt:lpstr>
      <vt:lpstr>Photocentre and follow-up</vt:lpstr>
      <vt:lpstr>Photocentre and follow-up</vt:lpstr>
      <vt:lpstr>Conclusion</vt:lpstr>
      <vt:lpstr>Discussion</vt:lpstr>
    </vt:vector>
  </TitlesOfParts>
  <Company>Institut d'Astrophysique Spatiale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mission COROT</dc:title>
  <dc:creator>Marc OLLIVIER</dc:creator>
  <cp:lastModifiedBy>Annie Baglin</cp:lastModifiedBy>
  <cp:revision>35</cp:revision>
  <dcterms:created xsi:type="dcterms:W3CDTF">2012-06-05T07:43:53Z</dcterms:created>
  <dcterms:modified xsi:type="dcterms:W3CDTF">2012-06-05T07:45:59Z</dcterms:modified>
</cp:coreProperties>
</file>